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8" r:id="rId2"/>
    <p:sldId id="289" r:id="rId3"/>
    <p:sldId id="321" r:id="rId4"/>
    <p:sldId id="268" r:id="rId5"/>
    <p:sldId id="302" r:id="rId6"/>
    <p:sldId id="320" r:id="rId7"/>
    <p:sldId id="303" r:id="rId8"/>
    <p:sldId id="275" r:id="rId9"/>
    <p:sldId id="272" r:id="rId10"/>
    <p:sldId id="305" r:id="rId11"/>
    <p:sldId id="299" r:id="rId12"/>
    <p:sldId id="319" r:id="rId13"/>
    <p:sldId id="300" r:id="rId14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000066"/>
    <a:srgbClr val="000000"/>
    <a:srgbClr val="CC99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323" autoAdjust="0"/>
  </p:normalViewPr>
  <p:slideViewPr>
    <p:cSldViewPr>
      <p:cViewPr varScale="1">
        <p:scale>
          <a:sx n="59" d="100"/>
          <a:sy n="59" d="100"/>
        </p:scale>
        <p:origin x="207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D126C-8FA4-4117-A7D8-AC8602C42CEC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174AE-9192-4E91-BECB-A96989A68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457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altLang="ru-RU" dirty="0"/>
              <a:t>1-й </a:t>
            </a:r>
            <a:r>
              <a:rPr lang="en-US" altLang="ru-RU" dirty="0"/>
              <a:t>J</a:t>
            </a:r>
            <a:r>
              <a:rPr lang="ru-RU" altLang="ru-RU" dirty="0" err="1"/>
              <a:t>акшылыкту</a:t>
            </a:r>
            <a:r>
              <a:rPr lang="ru-RU" altLang="ru-RU" baseline="0" dirty="0"/>
              <a:t> </a:t>
            </a:r>
            <a:r>
              <a:rPr lang="ru-RU" altLang="ru-RU" baseline="0" dirty="0" err="1"/>
              <a:t>кунле</a:t>
            </a:r>
            <a:r>
              <a:rPr lang="ru-RU" altLang="ru-RU" baseline="0" dirty="0"/>
              <a:t>, …</a:t>
            </a:r>
            <a:r>
              <a:rPr lang="ru-RU" altLang="ru-RU" dirty="0"/>
              <a:t>!... 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altLang="ru-RU" dirty="0"/>
              <a:t>2-й Здравствуйте, уважаемые участники конкурса педагогического мастерства! От имени Республики Алтай мы рады приветствовать вас! 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174AE-9192-4E91-BECB-A96989A6869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273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174AE-9192-4E91-BECB-A96989A6869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858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174AE-9192-4E91-BECB-A96989A6869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858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Алас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Алтайым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будь светел, наш Алтай – так говорят люди, живущие на нашей земле по заветам нашего народа.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174AE-9192-4E91-BECB-A96989A6869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344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174AE-9192-4E91-BECB-A96989A6869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858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174AE-9192-4E91-BECB-A96989A6869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858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174AE-9192-4E91-BECB-A96989A6869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858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174AE-9192-4E91-BECB-A96989A6869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858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174AE-9192-4E91-BECB-A96989A6869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858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174AE-9192-4E91-BECB-A96989A6869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858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174AE-9192-4E91-BECB-A96989A6869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858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dissolve/>
      </p:transition>
    </mc:Choice>
    <mc:Fallback xmlns="">
      <p:transition spd="slow" advTm="3000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dissolve/>
      </p:transition>
    </mc:Choice>
    <mc:Fallback xmlns="">
      <p:transition spd="slow" advTm="3000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dissolve/>
      </p:transition>
    </mc:Choice>
    <mc:Fallback xmlns="">
      <p:transition spd="slow" advTm="3000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dissolve/>
      </p:transition>
    </mc:Choice>
    <mc:Fallback xmlns="">
      <p:transition spd="slow" advTm="3000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dissolve/>
      </p:transition>
    </mc:Choice>
    <mc:Fallback xmlns="">
      <p:transition spd="slow" advTm="3000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dissolve/>
      </p:transition>
    </mc:Choice>
    <mc:Fallback xmlns="">
      <p:transition spd="slow" advTm="3000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dissolve/>
      </p:transition>
    </mc:Choice>
    <mc:Fallback xmlns="">
      <p:transition spd="slow" advTm="3000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dissolve/>
      </p:transition>
    </mc:Choice>
    <mc:Fallback xmlns="">
      <p:transition spd="slow" advTm="3000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dissolve/>
      </p:transition>
    </mc:Choice>
    <mc:Fallback xmlns="">
      <p:transition spd="slow" advTm="3000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dissolve/>
      </p:transition>
    </mc:Choice>
    <mc:Fallback xmlns="">
      <p:transition spd="slow" advTm="3000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dissolve/>
      </p:transition>
    </mc:Choice>
    <mc:Fallback xmlns="">
      <p:transition spd="slow" advTm="3000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dissolve/>
      </p:transition>
    </mc:Choice>
    <mc:Fallback xmlns="">
      <p:transition spd="slow" advTm="3000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11"/>
            <a:ext cx="19939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163" y="23347"/>
            <a:ext cx="5191606" cy="217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656" y="7982"/>
            <a:ext cx="20517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31" y="3049154"/>
            <a:ext cx="3923373" cy="3858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66763" y="2198871"/>
            <a:ext cx="48930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b="1" dirty="0">
                <a:solidFill>
                  <a:srgbClr val="C3260C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Республика Алтай</a:t>
            </a:r>
          </a:p>
        </p:txBody>
      </p:sp>
    </p:spTree>
    <p:extLst>
      <p:ext uri="{BB962C8B-B14F-4D97-AF65-F5344CB8AC3E}">
        <p14:creationId xmlns:p14="http://schemas.microsoft.com/office/powerpoint/2010/main" val="105525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dissolve/>
      </p:transition>
    </mc:Choice>
    <mc:Fallback xmlns="">
      <p:transition spd="slow" advTm="3000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421" y="6461125"/>
            <a:ext cx="2414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3" y="476672"/>
            <a:ext cx="75608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В Горно-Алтайском педагогическом колледже  обучается более 700 студентов, около 100 из которых – будущие учителя начальных классов с правом преподавания алтайского языка и литературного чтения в начальных классах. </a:t>
            </a:r>
          </a:p>
          <a:p>
            <a:r>
              <a:rPr lang="ru-RU" sz="2000" dirty="0">
                <a:solidFill>
                  <a:schemeClr val="bg1"/>
                </a:solidFill>
              </a:rPr>
              <a:t>  Алтайский язык и литературу  изучают все студенты ГАПК, обучающиеся по специальности  44.02.02  Преподавание в начальных классах на школьном алтайском отделении. </a:t>
            </a:r>
          </a:p>
        </p:txBody>
      </p:sp>
      <p:pic>
        <p:nvPicPr>
          <p:cNvPr id="6146" name="Picture 2" descr="C:\Users\Анышева\Desktop\фото кч\Обработанные Педколедж!\DSC_63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14" y="3212976"/>
            <a:ext cx="3924873" cy="26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нышева\Desktop\проект Какашева Карина\фото кч\Обработанные Педколедж!\DSC_637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3568653" cy="26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67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dissolve/>
      </p:transition>
    </mc:Choice>
    <mc:Fallback xmlns="">
      <p:transition spd="slow" advTm="3000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94" y="1"/>
            <a:ext cx="9144000" cy="685799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6461125"/>
            <a:ext cx="2414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677516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В целях формирования уважительного отношения к национально-культурным традициям, национальным обычаям, символам, языку на школьном алтайском отделении традиционно проводятся разнообразные мероприятия: «</a:t>
            </a:r>
            <a:r>
              <a:rPr lang="ru-RU" sz="2000" dirty="0" err="1">
                <a:solidFill>
                  <a:schemeClr val="bg1"/>
                </a:solidFill>
              </a:rPr>
              <a:t>Алтайдын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чындык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уулы</a:t>
            </a:r>
            <a:r>
              <a:rPr lang="ru-RU" sz="2000" dirty="0">
                <a:solidFill>
                  <a:schemeClr val="bg1"/>
                </a:solidFill>
              </a:rPr>
              <a:t>»,, День Алтайского языка, «</a:t>
            </a:r>
            <a:r>
              <a:rPr lang="ru-RU" sz="2000" dirty="0" err="1">
                <a:solidFill>
                  <a:schemeClr val="bg1"/>
                </a:solidFill>
              </a:rPr>
              <a:t>Торолим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неден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башталат</a:t>
            </a:r>
            <a:r>
              <a:rPr lang="ru-RU" sz="2000" dirty="0">
                <a:solidFill>
                  <a:schemeClr val="bg1"/>
                </a:solidFill>
              </a:rPr>
              <a:t>?», «</a:t>
            </a:r>
            <a:r>
              <a:rPr lang="ru-RU" sz="2000" dirty="0" err="1">
                <a:solidFill>
                  <a:schemeClr val="bg1"/>
                </a:solidFill>
              </a:rPr>
              <a:t>Jылгайак</a:t>
            </a:r>
            <a:r>
              <a:rPr lang="ru-RU" sz="2000" dirty="0">
                <a:solidFill>
                  <a:schemeClr val="bg1"/>
                </a:solidFill>
              </a:rPr>
              <a:t>» и </a:t>
            </a:r>
            <a:r>
              <a:rPr lang="ru-RU" sz="2000" dirty="0" err="1">
                <a:solidFill>
                  <a:schemeClr val="bg1"/>
                </a:solidFill>
              </a:rPr>
              <a:t>мн.др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r>
              <a:rPr lang="ru-RU" sz="2000" dirty="0">
                <a:solidFill>
                  <a:schemeClr val="bg1"/>
                </a:solidFill>
              </a:rPr>
              <a:t>  Гордостью колледжа является алтайская молодежная вокально-инструментальная студия «</a:t>
            </a:r>
            <a:r>
              <a:rPr lang="ru-RU" sz="2000" dirty="0" err="1">
                <a:solidFill>
                  <a:schemeClr val="bg1"/>
                </a:solidFill>
              </a:rPr>
              <a:t>Кÿнчечектер</a:t>
            </a:r>
            <a:r>
              <a:rPr lang="ru-RU" sz="2000" dirty="0">
                <a:solidFill>
                  <a:schemeClr val="bg1"/>
                </a:solidFill>
              </a:rPr>
              <a:t>» - победитель и призер многочисленных музыкальных конкурсов и фестивалей. </a:t>
            </a:r>
          </a:p>
        </p:txBody>
      </p:sp>
      <p:pic>
        <p:nvPicPr>
          <p:cNvPr id="7170" name="Picture 2" descr="C:\Users\Анышева\Desktop\проект Какашева Карина\фото кч\Инсрументальный ансамбль Алтайской молодёжной студии Кун-Чечектер\70FmiojXdn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" r="13885" b="12186"/>
          <a:stretch/>
        </p:blipFill>
        <p:spPr bwMode="auto">
          <a:xfrm>
            <a:off x="2177399" y="3356992"/>
            <a:ext cx="4344517" cy="29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93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dissolve/>
      </p:transition>
    </mc:Choice>
    <mc:Fallback xmlns="">
      <p:transition spd="slow" advTm="3000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94" y="1"/>
            <a:ext cx="9144000" cy="685799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6461125"/>
            <a:ext cx="2414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677516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Подготовка будущих воспитателей дошкольных образовательных учреждений в ГАПК проводится также с учетом этнокультурного компонента.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bg1"/>
                </a:solidFill>
              </a:rPr>
              <a:t>В этом учебном году, по решению Совета по алтайскому языку, вариативная часть учебного плана по специальности «Дошкольное образование» была дополнена дисциплинами, расширяющими компетенции будущих воспитателей в области обучения алтайскому языку детей дошкольного возраста.</a:t>
            </a:r>
          </a:p>
        </p:txBody>
      </p:sp>
      <p:pic>
        <p:nvPicPr>
          <p:cNvPr id="8194" name="Picture 2" descr="C:\Users\Анышева\Desktop\лршщ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3"/>
          <a:stretch/>
        </p:blipFill>
        <p:spPr bwMode="auto">
          <a:xfrm>
            <a:off x="4682306" y="2870476"/>
            <a:ext cx="3254400" cy="355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45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dissolve/>
      </p:transition>
    </mc:Choice>
    <mc:Fallback xmlns="">
      <p:transition spd="slow" advTm="3000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222" y="6461125"/>
            <a:ext cx="2414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548680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По словам Президента России В. В. Путина, «…вопросы сохранения и развития русского, всех языков народов нашей страны имеют важнейшее значение для гармонизации межнациональных отношений, обеспечения гражданского единства, укрепления государственного суверенитета и целостности России», и мы ощущаем высокий уровень поддержки со стороны органов государственной власти Республики Алтай.</a:t>
            </a:r>
          </a:p>
        </p:txBody>
      </p:sp>
      <p:pic>
        <p:nvPicPr>
          <p:cNvPr id="8" name="Picture 2" descr="C:\Users\Анышева\Desktop\141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03225"/>
            <a:ext cx="4919441" cy="326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82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dissolve/>
      </p:transition>
    </mc:Choice>
    <mc:Fallback xmlns="">
      <p:transition spd="slow" advTm="3000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1"/>
            <a:ext cx="915339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11" b="20582"/>
          <a:stretch/>
        </p:blipFill>
        <p:spPr bwMode="auto">
          <a:xfrm>
            <a:off x="2339752" y="3217009"/>
            <a:ext cx="4104456" cy="249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9120" y="476672"/>
            <a:ext cx="740572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БПОУ Республики Алтай «Горно Алтайский педагогический колледж»</a:t>
            </a:r>
          </a:p>
          <a:p>
            <a:pPr algn="ctr"/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подготовке учителей алтайского языка и литературы для дошкольных  и общеобразовательных организаций Республики Алтай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71" y="6363154"/>
            <a:ext cx="2414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8649" y="5682195"/>
            <a:ext cx="377847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>
                <a:solidFill>
                  <a:schemeClr val="bg1"/>
                </a:solidFill>
              </a:rPr>
              <a:t>Анышева</a:t>
            </a:r>
            <a:r>
              <a:rPr lang="ru-RU" sz="1400" b="1" dirty="0">
                <a:solidFill>
                  <a:schemeClr val="bg1"/>
                </a:solidFill>
              </a:rPr>
              <a:t> Марина Юрьевна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Заведующая школьно-алтайским отделением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Шубина Наталия Борисовна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Заместитель директора по научной работ</a:t>
            </a:r>
            <a:r>
              <a:rPr lang="ru-RU" sz="1400" dirty="0">
                <a:solidFill>
                  <a:schemeClr val="bg1"/>
                </a:solidFill>
              </a:rPr>
              <a:t>е</a:t>
            </a:r>
          </a:p>
          <a:p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2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dissolve/>
      </p:transition>
    </mc:Choice>
    <mc:Fallback xmlns="">
      <p:transition spd="slow" advTm="3000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6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52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dissolve/>
      </p:transition>
    </mc:Choice>
    <mc:Fallback xmlns="">
      <p:transition spd="slow" advTm="3000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8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9522" y="692696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нас находятся такие уникальные природные объекты как Телецкое озеро, гора Белуха, Алтайский и Катунский заповедники -  решением ЮНЕСКО все они внесены в список  всемирного наследия человечества.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6461125"/>
            <a:ext cx="2414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Анышева\Desktop\d0909d00-ec9e-11e4-b52e-957ed249e33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1"/>
          <a:stretch/>
        </p:blipFill>
        <p:spPr bwMode="auto">
          <a:xfrm>
            <a:off x="4808027" y="3284984"/>
            <a:ext cx="3720370" cy="241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ышева\Desktop\s12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22" y="2537609"/>
            <a:ext cx="3624446" cy="241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25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6461125"/>
            <a:ext cx="2414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836712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Население Республики Алтай -218 </a:t>
            </a:r>
            <a:r>
              <a:rPr lang="ru-RU" sz="2000" dirty="0" err="1">
                <a:solidFill>
                  <a:schemeClr val="bg1"/>
                </a:solidFill>
              </a:rPr>
              <a:t>тыс.чел</a:t>
            </a:r>
            <a:r>
              <a:rPr lang="ru-RU" sz="2000" dirty="0">
                <a:solidFill>
                  <a:schemeClr val="bg1"/>
                </a:solidFill>
              </a:rPr>
              <a:t>., алтайцев -более 35%. Алтай  является местом соприкосновения и взаимопроникновения разных религий: христианства,  мусульманства, ламаизма и буддизма,- а некоторые алтайские племена до сих пор сохранили свою языческую веру .</a:t>
            </a:r>
          </a:p>
          <a:p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050" name="Picture 2" descr="C:\Users\Анышева\Desktop\X71Ev2BrBU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082" y="3284984"/>
            <a:ext cx="4906092" cy="289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73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dissolve/>
      </p:transition>
    </mc:Choice>
    <mc:Fallback xmlns="">
      <p:transition spd="slow" advTm="3000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036496" cy="677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23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dissolve/>
      </p:transition>
    </mc:Choice>
    <mc:Fallback xmlns="">
      <p:transition spd="slow" advTm="3000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6461125"/>
            <a:ext cx="2414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908720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Государственное Собрание – Эл- Курултай Республики Алтай. В соответствии с Конституцией Республики Алтай,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Государственными языками являются алтайский и русский.</a:t>
            </a:r>
          </a:p>
          <a:p>
            <a:r>
              <a:rPr lang="ru-RU" sz="2000" dirty="0">
                <a:solidFill>
                  <a:schemeClr val="bg1"/>
                </a:solidFill>
              </a:rPr>
              <a:t>    </a:t>
            </a:r>
          </a:p>
        </p:txBody>
      </p:sp>
      <p:pic>
        <p:nvPicPr>
          <p:cNvPr id="3075" name="Picture 3" descr="C:\Users\Анышева\Desktop\TTT_2483_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0" b="15006"/>
          <a:stretch/>
        </p:blipFill>
        <p:spPr bwMode="auto">
          <a:xfrm>
            <a:off x="2303748" y="3284983"/>
            <a:ext cx="4536504" cy="277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6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dissolve/>
      </p:transition>
    </mc:Choice>
    <mc:Fallback xmlns="">
      <p:transition spd="slow" advTm="3000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6461125"/>
            <a:ext cx="2414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0246" y="404664"/>
            <a:ext cx="82635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В регионе 127 школ, где дети изучают алтайский язык как основной, 1 республиканская национальная гимназия.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Анышева\Desktop\1513907485_p102_img_1537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45476"/>
            <a:ext cx="5028257" cy="334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dissolve/>
      </p:transition>
    </mc:Choice>
    <mc:Fallback xmlns="">
      <p:transition spd="slow" advTm="3000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421" y="6461125"/>
            <a:ext cx="2414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5815" y="764704"/>
            <a:ext cx="7920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В Горно-Алтайском государственном университете на факультете </a:t>
            </a:r>
            <a:r>
              <a:rPr lang="ru-RU" sz="2000" dirty="0" err="1">
                <a:solidFill>
                  <a:schemeClr val="bg1"/>
                </a:solidFill>
              </a:rPr>
              <a:t>алтаистики</a:t>
            </a:r>
            <a:r>
              <a:rPr lang="ru-RU" sz="2000" dirty="0">
                <a:solidFill>
                  <a:schemeClr val="bg1"/>
                </a:solidFill>
              </a:rPr>
              <a:t> и тюркологии осуществляется подготовка учителей алтайского языка и литературы.  </a:t>
            </a:r>
          </a:p>
        </p:txBody>
      </p:sp>
      <p:pic>
        <p:nvPicPr>
          <p:cNvPr id="5122" name="Picture 2" descr="C:\Users\Анышева\Desktop\X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2976"/>
            <a:ext cx="4065305" cy="283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91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dissolve/>
      </p:transition>
    </mc:Choice>
    <mc:Fallback xmlns="">
      <p:transition spd="slow" advTm="3000">
        <p:dissolv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469</Words>
  <Application>Microsoft Office PowerPoint</Application>
  <PresentationFormat>Экран (4:3)</PresentationFormat>
  <Paragraphs>47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Zelenina</dc:creator>
  <cp:lastModifiedBy>Анастасия Сапрыкина</cp:lastModifiedBy>
  <cp:revision>140</cp:revision>
  <cp:lastPrinted>2016-11-14T03:26:41Z</cp:lastPrinted>
  <dcterms:created xsi:type="dcterms:W3CDTF">2016-11-11T04:58:13Z</dcterms:created>
  <dcterms:modified xsi:type="dcterms:W3CDTF">2019-11-24T11:15:38Z</dcterms:modified>
</cp:coreProperties>
</file>