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62" r:id="rId3"/>
    <p:sldId id="309" r:id="rId4"/>
    <p:sldId id="280" r:id="rId5"/>
    <p:sldId id="281" r:id="rId6"/>
    <p:sldId id="282" r:id="rId7"/>
    <p:sldId id="302" r:id="rId8"/>
    <p:sldId id="283" r:id="rId9"/>
    <p:sldId id="284" r:id="rId10"/>
    <p:sldId id="285" r:id="rId11"/>
    <p:sldId id="286" r:id="rId12"/>
    <p:sldId id="303" r:id="rId13"/>
    <p:sldId id="299" r:id="rId14"/>
    <p:sldId id="298" r:id="rId15"/>
    <p:sldId id="310" r:id="rId16"/>
    <p:sldId id="311" r:id="rId17"/>
    <p:sldId id="304" r:id="rId18"/>
    <p:sldId id="312" r:id="rId19"/>
    <p:sldId id="313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1D1EA"/>
    <a:srgbClr val="95A5C6"/>
    <a:srgbClr val="8790AF"/>
    <a:srgbClr val="737190"/>
    <a:srgbClr val="003399"/>
    <a:srgbClr val="C8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6731029509695E-2"/>
          <c:y val="2.4802101986511147E-2"/>
          <c:w val="0.61121127417004228"/>
          <c:h val="0.975197898013488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719306534535374"/>
          <c:y val="0.30658560802077844"/>
          <c:w val="7.6146575562585292E-3"/>
          <c:h val="1.0452867034867308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6731029509695E-2"/>
          <c:y val="2.4802101986511147E-2"/>
          <c:w val="0.61121127417004228"/>
          <c:h val="0.975197898013488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719306534535374"/>
          <c:y val="0.30658560802077844"/>
          <c:w val="7.6146575562585292E-3"/>
          <c:h val="1.0452867034867308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499920913840573E-2"/>
          <c:y val="5.1141567555101637E-2"/>
          <c:w val="0.88492089298057952"/>
          <c:h val="0.465414479440069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790AF"/>
            </a:solidFill>
          </c:spPr>
          <c:invertIfNegative val="0"/>
          <c:dLbls>
            <c:dLbl>
              <c:idx val="0"/>
              <c:layout>
                <c:manualLayout>
                  <c:x val="1.9616628801096278E-3"/>
                  <c:y val="1.0573292865633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82-45CF-AAF4-645C3946A6DF}"/>
                </c:ext>
              </c:extLst>
            </c:dLbl>
            <c:dLbl>
              <c:idx val="1"/>
              <c:layout>
                <c:manualLayout>
                  <c:x val="0"/>
                  <c:y val="1.73426599625919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82-45CF-AAF4-645C3946A6DF}"/>
                </c:ext>
              </c:extLst>
            </c:dLbl>
            <c:dLbl>
              <c:idx val="2"/>
              <c:layout>
                <c:manualLayout>
                  <c:x val="0"/>
                  <c:y val="7.7577117967308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FF-4341-BB67-31889A3A4287}"/>
                </c:ext>
              </c:extLst>
            </c:dLbl>
            <c:dLbl>
              <c:idx val="3"/>
              <c:layout>
                <c:manualLayout>
                  <c:x val="0"/>
                  <c:y val="7.7577117967308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FF-4341-BB67-31889A3A4287}"/>
                </c:ext>
              </c:extLst>
            </c:dLbl>
            <c:dLbl>
              <c:idx val="4"/>
              <c:layout>
                <c:manualLayout>
                  <c:x val="0"/>
                  <c:y val="7.7577117967308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AFF-4341-BB67-31889A3A4287}"/>
                </c:ext>
              </c:extLst>
            </c:dLbl>
            <c:dLbl>
              <c:idx val="5"/>
              <c:layout>
                <c:manualLayout>
                  <c:x val="0"/>
                  <c:y val="7.7577117967307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FF-4341-BB67-31889A3A4287}"/>
                </c:ext>
              </c:extLst>
            </c:dLbl>
            <c:dLbl>
              <c:idx val="6"/>
              <c:layout>
                <c:manualLayout>
                  <c:x val="0"/>
                  <c:y val="1.2929519661218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AFF-4341-BB67-31889A3A4287}"/>
                </c:ext>
              </c:extLst>
            </c:dLbl>
            <c:dLbl>
              <c:idx val="7"/>
              <c:layout>
                <c:manualLayout>
                  <c:x val="1.1528513918274154E-3"/>
                  <c:y val="1.5515423593461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AFF-4341-BB67-31889A3A4287}"/>
                </c:ext>
              </c:extLst>
            </c:dLbl>
            <c:dLbl>
              <c:idx val="8"/>
              <c:layout>
                <c:manualLayout>
                  <c:x val="0"/>
                  <c:y val="2.0687231457948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AFF-4341-BB67-31889A3A4287}"/>
                </c:ext>
              </c:extLst>
            </c:dLbl>
            <c:dLbl>
              <c:idx val="9"/>
              <c:layout>
                <c:manualLayout>
                  <c:x val="0"/>
                  <c:y val="1.0343615728974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AFF-4341-BB67-31889A3A42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Лист1!$A$26:$A$35</c:f>
              <c:strCache>
                <c:ptCount val="10"/>
                <c:pt idx="0">
                  <c:v>Дошкольное образование</c:v>
                </c:pt>
                <c:pt idx="1">
                  <c:v>Преподавание в начальных классах</c:v>
                </c:pt>
                <c:pt idx="2">
                  <c:v>Физическая культура</c:v>
                </c:pt>
                <c:pt idx="3">
                  <c:v>Педагогика дополнительного образования</c:v>
                </c:pt>
                <c:pt idx="4">
                  <c:v>Коррекционная педагогика в начальном образовании</c:v>
                </c:pt>
                <c:pt idx="5">
                  <c:v>Специальное дошкольное образование</c:v>
                </c:pt>
                <c:pt idx="6">
                  <c:v>Профессиональное обучение</c:v>
                </c:pt>
                <c:pt idx="7">
                  <c:v>Музыкальное образование</c:v>
                </c:pt>
                <c:pt idx="8">
                  <c:v>Изобразительное искусство и черчение</c:v>
                </c:pt>
                <c:pt idx="9">
                  <c:v>Адаптивная физическая культура</c:v>
                </c:pt>
              </c:strCache>
            </c:strRef>
          </c:cat>
          <c:val>
            <c:numRef>
              <c:f>Лист1!$B$26:$B$35</c:f>
              <c:numCache>
                <c:formatCode>General</c:formatCode>
                <c:ptCount val="10"/>
                <c:pt idx="0">
                  <c:v>361</c:v>
                </c:pt>
                <c:pt idx="1">
                  <c:v>305</c:v>
                </c:pt>
                <c:pt idx="2">
                  <c:v>153</c:v>
                </c:pt>
                <c:pt idx="3">
                  <c:v>112</c:v>
                </c:pt>
                <c:pt idx="4">
                  <c:v>72</c:v>
                </c:pt>
                <c:pt idx="5">
                  <c:v>68</c:v>
                </c:pt>
                <c:pt idx="6">
                  <c:v>63</c:v>
                </c:pt>
                <c:pt idx="7">
                  <c:v>51</c:v>
                </c:pt>
                <c:pt idx="8">
                  <c:v>31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82-45CF-AAF4-645C3946A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7408"/>
        <c:axId val="4899200"/>
      </c:barChart>
      <c:catAx>
        <c:axId val="489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899200"/>
        <c:crosses val="autoZero"/>
        <c:auto val="1"/>
        <c:lblAlgn val="ctr"/>
        <c:lblOffset val="100"/>
        <c:noMultiLvlLbl val="0"/>
      </c:catAx>
      <c:valAx>
        <c:axId val="48992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8974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rgbClr val="000066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6731029509695E-2"/>
          <c:y val="2.4802101986511147E-2"/>
          <c:w val="0.61121127417004228"/>
          <c:h val="0.975197898013488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719306534535374"/>
          <c:y val="0.30658560802077844"/>
          <c:w val="7.6146575562585292E-3"/>
          <c:h val="1.0452867034867308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6731029509695E-2"/>
          <c:y val="2.4802101986511147E-2"/>
          <c:w val="0.61121127417004228"/>
          <c:h val="0.975197898013488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719306534535374"/>
          <c:y val="0.30658560802077844"/>
          <c:w val="7.6146575562585292E-3"/>
          <c:h val="1.0452867034867308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790A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городам'!$A$3:$A$11</c:f>
              <c:strCache>
                <c:ptCount val="9"/>
                <c:pt idx="0">
                  <c:v>город областного значения</c:v>
                </c:pt>
                <c:pt idx="1">
                  <c:v>малый город</c:v>
                </c:pt>
                <c:pt idx="2">
                  <c:v>город республиканского значения</c:v>
                </c:pt>
                <c:pt idx="3">
                  <c:v>город</c:v>
                </c:pt>
                <c:pt idx="4">
                  <c:v>город краевого значения</c:v>
                </c:pt>
                <c:pt idx="5">
                  <c:v>село, сельское поселение</c:v>
                </c:pt>
                <c:pt idx="6">
                  <c:v>город федерального значения</c:v>
                </c:pt>
                <c:pt idx="7">
                  <c:v>поселок городского типа</c:v>
                </c:pt>
                <c:pt idx="8">
                  <c:v>город окружного значения</c:v>
                </c:pt>
              </c:strCache>
            </c:strRef>
          </c:cat>
          <c:val>
            <c:numRef>
              <c:f>'по городам'!$B$3:$B$11</c:f>
              <c:numCache>
                <c:formatCode>General</c:formatCode>
                <c:ptCount val="9"/>
                <c:pt idx="0">
                  <c:v>147</c:v>
                </c:pt>
                <c:pt idx="1">
                  <c:v>80</c:v>
                </c:pt>
                <c:pt idx="2">
                  <c:v>59</c:v>
                </c:pt>
                <c:pt idx="3">
                  <c:v>51</c:v>
                </c:pt>
                <c:pt idx="4">
                  <c:v>51</c:v>
                </c:pt>
                <c:pt idx="5">
                  <c:v>25</c:v>
                </c:pt>
                <c:pt idx="6">
                  <c:v>21</c:v>
                </c:pt>
                <c:pt idx="7">
                  <c:v>10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2-4428-87E0-4782040E85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3547008"/>
        <c:axId val="33549696"/>
      </c:barChart>
      <c:catAx>
        <c:axId val="3354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/>
            </a:pPr>
            <a:endParaRPr lang="ru-RU"/>
          </a:p>
        </c:txPr>
        <c:crossAx val="33549696"/>
        <c:crosses val="autoZero"/>
        <c:auto val="1"/>
        <c:lblAlgn val="ctr"/>
        <c:lblOffset val="100"/>
        <c:noMultiLvlLbl val="0"/>
      </c:catAx>
      <c:valAx>
        <c:axId val="335496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35470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rgbClr val="000066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6731029509695E-2"/>
          <c:y val="2.4802101986511147E-2"/>
          <c:w val="0.61121127417004228"/>
          <c:h val="0.975197898013488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719306534535374"/>
          <c:y val="0.30658560802077844"/>
          <c:w val="7.6146575562585292E-3"/>
          <c:h val="1.0452867034867308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1756824195631006"/>
          <c:h val="1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explosion val="8"/>
            <c:spPr>
              <a:solidFill>
                <a:srgbClr val="737190"/>
              </a:solidFill>
            </c:spPr>
            <c:extLst>
              <c:ext xmlns:c16="http://schemas.microsoft.com/office/drawing/2014/chart" uri="{C3380CC4-5D6E-409C-BE32-E72D297353CC}">
                <c16:uniqueId val="{00000001-F090-4A3F-8442-CEDE93524BBC}"/>
              </c:ext>
            </c:extLst>
          </c:dPt>
          <c:dPt>
            <c:idx val="1"/>
            <c:bubble3D val="0"/>
            <c:spPr>
              <a:solidFill>
                <a:srgbClr val="8790AF"/>
              </a:solidFill>
            </c:spPr>
            <c:extLst>
              <c:ext xmlns:c16="http://schemas.microsoft.com/office/drawing/2014/chart" uri="{C3380CC4-5D6E-409C-BE32-E72D297353CC}">
                <c16:uniqueId val="{00000003-F090-4A3F-8442-CEDE93524BBC}"/>
              </c:ext>
            </c:extLst>
          </c:dPt>
          <c:dPt>
            <c:idx val="2"/>
            <c:bubble3D val="0"/>
            <c:spPr>
              <a:solidFill>
                <a:srgbClr val="95A5C6"/>
              </a:solidFill>
            </c:spPr>
            <c:extLst>
              <c:ext xmlns:c16="http://schemas.microsoft.com/office/drawing/2014/chart" uri="{C3380CC4-5D6E-409C-BE32-E72D297353CC}">
                <c16:uniqueId val="{00000005-F090-4A3F-8442-CEDE93524BBC}"/>
              </c:ext>
            </c:extLst>
          </c:dPt>
          <c:dPt>
            <c:idx val="3"/>
            <c:bubble3D val="0"/>
            <c:spPr>
              <a:solidFill>
                <a:srgbClr val="C1D1EA"/>
              </a:solidFill>
            </c:spPr>
            <c:extLst>
              <c:ext xmlns:c16="http://schemas.microsoft.com/office/drawing/2014/chart" uri="{C3380CC4-5D6E-409C-BE32-E72D297353CC}">
                <c16:uniqueId val="{00000007-F090-4A3F-8442-CEDE93524BB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90-4A3F-8442-CEDE93524BB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090-4A3F-8442-CEDE93524BB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090-4A3F-8442-CEDE93524BB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090-4A3F-8442-CEDE93524B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Лист1!$B$4:$B$7</c:f>
              <c:strCache>
                <c:ptCount val="4"/>
                <c:pt idx="0">
                  <c:v>многопрофильные колледжи - 221 ОО</c:v>
                </c:pt>
                <c:pt idx="1">
                  <c:v>педагогические колледжи - 154 ОО</c:v>
                </c:pt>
                <c:pt idx="2">
                  <c:v>структурные подразделения ВУЗов - 55 ОО</c:v>
                </c:pt>
                <c:pt idx="3">
                  <c:v>колледжи культуры и спорта - 20 ОО</c:v>
                </c:pt>
              </c:strCache>
            </c:str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49</c:v>
                </c:pt>
                <c:pt idx="1">
                  <c:v>34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90-4A3F-8442-CEDE93524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rgbClr val="000066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6731029509695E-2"/>
          <c:y val="2.4802101986511147E-2"/>
          <c:w val="0.61121127417004228"/>
          <c:h val="0.975197898013488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719306534535374"/>
          <c:y val="0.30658560802077844"/>
          <c:w val="7.6146575562585292E-3"/>
          <c:h val="1.0452867034867308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'[Диаграмма в Microsoft Word]Лист1'!$B$4</c:f>
              <c:strCache>
                <c:ptCount val="1"/>
                <c:pt idx="0">
                  <c:v>Многопрофильные колледжи</c:v>
                </c:pt>
              </c:strCache>
            </c:strRef>
          </c:tx>
          <c:spPr>
            <a:solidFill>
              <a:srgbClr val="73719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Word]Лист1'!$A$5:$A$12</c:f>
              <c:strCache>
                <c:ptCount val="8"/>
                <c:pt idx="0">
                  <c:v>Приволжский ФО</c:v>
                </c:pt>
                <c:pt idx="1">
                  <c:v>Центральный ФО</c:v>
                </c:pt>
                <c:pt idx="2">
                  <c:v>Уральский ФО</c:v>
                </c:pt>
                <c:pt idx="3">
                  <c:v>Сибирский ФО</c:v>
                </c:pt>
                <c:pt idx="4">
                  <c:v>Южный ФО</c:v>
                </c:pt>
                <c:pt idx="5">
                  <c:v>Северо – Кавказский ФО</c:v>
                </c:pt>
                <c:pt idx="6">
                  <c:v>Северо-Западный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'[Диаграмма в Microsoft Word]Лист1'!$B$5:$B$12</c:f>
              <c:numCache>
                <c:formatCode>General</c:formatCode>
                <c:ptCount val="8"/>
                <c:pt idx="0">
                  <c:v>64</c:v>
                </c:pt>
                <c:pt idx="1">
                  <c:v>37</c:v>
                </c:pt>
                <c:pt idx="2">
                  <c:v>33</c:v>
                </c:pt>
                <c:pt idx="3">
                  <c:v>27</c:v>
                </c:pt>
                <c:pt idx="4">
                  <c:v>18</c:v>
                </c:pt>
                <c:pt idx="5">
                  <c:v>17</c:v>
                </c:pt>
                <c:pt idx="6">
                  <c:v>13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A-461A-A1B3-EC72FE8BA174}"/>
            </c:ext>
          </c:extLst>
        </c:ser>
        <c:ser>
          <c:idx val="1"/>
          <c:order val="1"/>
          <c:tx>
            <c:strRef>
              <c:f>'[Диаграмма в Microsoft Word]Лист1'!$C$4</c:f>
              <c:strCache>
                <c:ptCount val="1"/>
                <c:pt idx="0">
                  <c:v>Педагогические колледжи</c:v>
                </c:pt>
              </c:strCache>
            </c:strRef>
          </c:tx>
          <c:spPr>
            <a:solidFill>
              <a:srgbClr val="95A5C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Word]Лист1'!$A$5:$A$12</c:f>
              <c:strCache>
                <c:ptCount val="8"/>
                <c:pt idx="0">
                  <c:v>Приволжский ФО</c:v>
                </c:pt>
                <c:pt idx="1">
                  <c:v>Центральный ФО</c:v>
                </c:pt>
                <c:pt idx="2">
                  <c:v>Уральский ФО</c:v>
                </c:pt>
                <c:pt idx="3">
                  <c:v>Сибирский ФО</c:v>
                </c:pt>
                <c:pt idx="4">
                  <c:v>Южный ФО</c:v>
                </c:pt>
                <c:pt idx="5">
                  <c:v>Северо – Кавказский ФО</c:v>
                </c:pt>
                <c:pt idx="6">
                  <c:v>Северо-Западный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'[Диаграмма в Microsoft Word]Лист1'!$C$5:$C$12</c:f>
              <c:numCache>
                <c:formatCode>General</c:formatCode>
                <c:ptCount val="8"/>
                <c:pt idx="0">
                  <c:v>29</c:v>
                </c:pt>
                <c:pt idx="1">
                  <c:v>30</c:v>
                </c:pt>
                <c:pt idx="2">
                  <c:v>15</c:v>
                </c:pt>
                <c:pt idx="3">
                  <c:v>36</c:v>
                </c:pt>
                <c:pt idx="4">
                  <c:v>15</c:v>
                </c:pt>
                <c:pt idx="5">
                  <c:v>7</c:v>
                </c:pt>
                <c:pt idx="6">
                  <c:v>15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0A-461A-A1B3-EC72FE8BA174}"/>
            </c:ext>
          </c:extLst>
        </c:ser>
        <c:ser>
          <c:idx val="2"/>
          <c:order val="2"/>
          <c:tx>
            <c:strRef>
              <c:f>'[Диаграмма в Microsoft Word]Лист1'!$D$4</c:f>
              <c:strCache>
                <c:ptCount val="1"/>
                <c:pt idx="0">
                  <c:v>структурные подразделения ВУЗов</c:v>
                </c:pt>
              </c:strCache>
            </c:strRef>
          </c:tx>
          <c:spPr>
            <a:solidFill>
              <a:srgbClr val="C1D1E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Word]Лист1'!$A$5:$A$12</c:f>
              <c:strCache>
                <c:ptCount val="8"/>
                <c:pt idx="0">
                  <c:v>Приволжский ФО</c:v>
                </c:pt>
                <c:pt idx="1">
                  <c:v>Центральный ФО</c:v>
                </c:pt>
                <c:pt idx="2">
                  <c:v>Уральский ФО</c:v>
                </c:pt>
                <c:pt idx="3">
                  <c:v>Сибирский ФО</c:v>
                </c:pt>
                <c:pt idx="4">
                  <c:v>Южный ФО</c:v>
                </c:pt>
                <c:pt idx="5">
                  <c:v>Северо – Кавказский ФО</c:v>
                </c:pt>
                <c:pt idx="6">
                  <c:v>Северо-Западный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'[Диаграмма в Microsoft Word]Лист1'!$D$5:$D$12</c:f>
              <c:numCache>
                <c:formatCode>General</c:formatCode>
                <c:ptCount val="8"/>
                <c:pt idx="0">
                  <c:v>7</c:v>
                </c:pt>
                <c:pt idx="1">
                  <c:v>14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0A-461A-A1B3-EC72FE8BA174}"/>
            </c:ext>
          </c:extLst>
        </c:ser>
        <c:ser>
          <c:idx val="3"/>
          <c:order val="3"/>
          <c:tx>
            <c:strRef>
              <c:f>'[Диаграмма в Microsoft Word]Лист1'!$E$4</c:f>
              <c:strCache>
                <c:ptCount val="1"/>
                <c:pt idx="0">
                  <c:v>колледжи культуры и спорта</c:v>
                </c:pt>
              </c:strCache>
            </c:strRef>
          </c:tx>
          <c:spPr>
            <a:solidFill>
              <a:srgbClr val="8790A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Word]Лист1'!$A$5:$A$12</c:f>
              <c:strCache>
                <c:ptCount val="8"/>
                <c:pt idx="0">
                  <c:v>Приволжский ФО</c:v>
                </c:pt>
                <c:pt idx="1">
                  <c:v>Центральный ФО</c:v>
                </c:pt>
                <c:pt idx="2">
                  <c:v>Уральский ФО</c:v>
                </c:pt>
                <c:pt idx="3">
                  <c:v>Сибирский ФО</c:v>
                </c:pt>
                <c:pt idx="4">
                  <c:v>Южный ФО</c:v>
                </c:pt>
                <c:pt idx="5">
                  <c:v>Северо – Кавказский ФО</c:v>
                </c:pt>
                <c:pt idx="6">
                  <c:v>Северо-Западный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'[Диаграмма в Microsoft Word]Лист1'!$E$5:$E$12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0A-461A-A1B3-EC72FE8BA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186816"/>
        <c:axId val="4784128"/>
      </c:barChart>
      <c:catAx>
        <c:axId val="213186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784128"/>
        <c:crosses val="autoZero"/>
        <c:auto val="1"/>
        <c:lblAlgn val="ctr"/>
        <c:lblOffset val="100"/>
        <c:noMultiLvlLbl val="0"/>
      </c:catAx>
      <c:valAx>
        <c:axId val="47841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31868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>
          <a:solidFill>
            <a:srgbClr val="000066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6731029509695E-2"/>
          <c:y val="2.4802101986511147E-2"/>
          <c:w val="0.61121127417004228"/>
          <c:h val="0.975197898013488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719306534535374"/>
          <c:y val="0.30658560802077844"/>
          <c:w val="7.6146575562585292E-3"/>
          <c:h val="1.0452867034867308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0661538520369"/>
          <c:y val="0.15167132563714089"/>
          <c:w val="0.52519592973545137"/>
          <c:h val="0.76450476210798868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39296"/>
        <c:axId val="4840832"/>
      </c:barChart>
      <c:catAx>
        <c:axId val="483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 b="1"/>
            </a:pPr>
            <a:endParaRPr lang="ru-RU"/>
          </a:p>
        </c:txPr>
        <c:crossAx val="4840832"/>
        <c:crosses val="autoZero"/>
        <c:auto val="1"/>
        <c:lblAlgn val="ctr"/>
        <c:lblOffset val="100"/>
        <c:noMultiLvlLbl val="0"/>
      </c:catAx>
      <c:valAx>
        <c:axId val="48408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8392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rgbClr val="000066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6731029509695E-2"/>
          <c:y val="2.4802101986511147E-2"/>
          <c:w val="0.61121127417004228"/>
          <c:h val="0.975197898013488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719306534535374"/>
          <c:y val="0.30658560802077844"/>
          <c:w val="7.6146575562585292E-3"/>
          <c:h val="1.0452867034867308E-2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0661538520369"/>
          <c:y val="0.15167132563714089"/>
          <c:w val="0.52519592973545137"/>
          <c:h val="0.76450476210798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'Спец по регионам (2)'!$C$2</c:f>
              <c:strCache>
                <c:ptCount val="1"/>
                <c:pt idx="0">
                  <c:v>Численность студентов</c:v>
                </c:pt>
              </c:strCache>
            </c:strRef>
          </c:tx>
          <c:spPr>
            <a:solidFill>
              <a:srgbClr val="8790A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'Спец по регионам (2)'!$B$3:$B$12</c:f>
              <c:strCache>
                <c:ptCount val="10"/>
                <c:pt idx="0">
                  <c:v>Изобразительное искусство и черчение</c:v>
                </c:pt>
                <c:pt idx="1">
                  <c:v>Адаптивная физическая культура</c:v>
                </c:pt>
                <c:pt idx="2">
                  <c:v>Музыкальное образование</c:v>
                </c:pt>
                <c:pt idx="3">
                  <c:v>Специальное дошкольное образование</c:v>
                </c:pt>
                <c:pt idx="4">
                  <c:v>Профессиональное обучение (по отраслям)</c:v>
                </c:pt>
                <c:pt idx="5">
                  <c:v>Коррекционная педагогика в начальном образовании</c:v>
                </c:pt>
                <c:pt idx="6">
                  <c:v>Педагогика дополнительного образования</c:v>
                </c:pt>
                <c:pt idx="7">
                  <c:v>Физическая культура</c:v>
                </c:pt>
                <c:pt idx="8">
                  <c:v>Дошкольное образование</c:v>
                </c:pt>
                <c:pt idx="9">
                  <c:v>Преподавание в начальных классах</c:v>
                </c:pt>
              </c:strCache>
            </c:strRef>
          </c:cat>
          <c:val>
            <c:numRef>
              <c:f>'Спец по регионам (2)'!$C$3:$C$12</c:f>
              <c:numCache>
                <c:formatCode>General</c:formatCode>
                <c:ptCount val="10"/>
                <c:pt idx="0">
                  <c:v>2463</c:v>
                </c:pt>
                <c:pt idx="1">
                  <c:v>3210</c:v>
                </c:pt>
                <c:pt idx="2">
                  <c:v>3989</c:v>
                </c:pt>
                <c:pt idx="3">
                  <c:v>4252</c:v>
                </c:pt>
                <c:pt idx="4">
                  <c:v>5114</c:v>
                </c:pt>
                <c:pt idx="5">
                  <c:v>5422</c:v>
                </c:pt>
                <c:pt idx="6">
                  <c:v>6794</c:v>
                </c:pt>
                <c:pt idx="7">
                  <c:v>32727</c:v>
                </c:pt>
                <c:pt idx="8">
                  <c:v>35142</c:v>
                </c:pt>
                <c:pt idx="9">
                  <c:v>40503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F5-4612-B13C-8409807E32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67200"/>
        <c:axId val="4870144"/>
      </c:barChart>
      <c:catAx>
        <c:axId val="4867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 b="1"/>
            </a:pPr>
            <a:endParaRPr lang="ru-RU"/>
          </a:p>
        </c:txPr>
        <c:crossAx val="4870144"/>
        <c:crosses val="autoZero"/>
        <c:auto val="1"/>
        <c:lblAlgn val="ctr"/>
        <c:lblOffset val="100"/>
        <c:noMultiLvlLbl val="0"/>
      </c:catAx>
      <c:valAx>
        <c:axId val="487014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8672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rgbClr val="000066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26374-5C6A-4804-BDDA-1AF20BFAFBC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57E05CEA-7E2C-46B9-906E-5B11C9E9D47B}">
      <dgm:prSet phldrT="[Текст]" custT="1"/>
      <dgm:spPr>
        <a:solidFill>
          <a:srgbClr val="737190"/>
        </a:solidFill>
      </dgm:spPr>
      <dgm:t>
        <a:bodyPr/>
        <a:lstStyle/>
        <a:p>
          <a:r>
            <a:rPr lang="ru-RU" sz="2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Организационное обеспечение</a:t>
          </a:r>
          <a:endParaRPr lang="ru-RU" sz="2000" b="1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AC3DD-D400-4708-BFAE-F7CAD11D1B1C}" type="parTrans" cxnId="{7F0807BE-2D58-4B68-BD6E-6B08BE5F5B78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41C2DD58-D65F-4B8C-BF61-EE862CE408C9}" type="sibTrans" cxnId="{7F0807BE-2D58-4B68-BD6E-6B08BE5F5B78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84455CF7-13D8-4C1E-BCB7-0A3DD9BB245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0066"/>
              </a:solidFill>
            </a:rPr>
            <a:t>Инициатива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0066"/>
              </a:solidFill>
            </a:rPr>
            <a:t>(анализ потребности)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800" b="1" dirty="0" smtClean="0">
            <a:solidFill>
              <a:srgbClr val="000066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rgbClr val="000066"/>
              </a:solidFill>
            </a:rPr>
            <a:t>Договор о взаимодействии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800" b="1" dirty="0" smtClean="0">
            <a:solidFill>
              <a:srgbClr val="000066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rgbClr val="000066"/>
              </a:solidFill>
            </a:rPr>
            <a:t>Стратегия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800" b="1" dirty="0" smtClean="0">
            <a:solidFill>
              <a:srgbClr val="000066"/>
            </a:solidFill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rgbClr val="000066"/>
              </a:solidFill>
            </a:rPr>
            <a:t>Координационный орган управления</a:t>
          </a:r>
          <a:endParaRPr lang="ru-RU" sz="1800" b="1" dirty="0">
            <a:solidFill>
              <a:srgbClr val="000066"/>
            </a:solidFill>
          </a:endParaRPr>
        </a:p>
      </dgm:t>
    </dgm:pt>
    <dgm:pt modelId="{16FA7B8D-4802-421A-9B7D-6570D030B335}" type="parTrans" cxnId="{1A804C9F-40D7-4C07-B727-8B0E95DEE4C3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BC0CF715-6811-451C-A136-BA74E7B017E9}" type="sibTrans" cxnId="{1A804C9F-40D7-4C07-B727-8B0E95DEE4C3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99E5888A-6671-43CA-8E62-105FF498CB53}">
      <dgm:prSet phldrT="[Текст]" custT="1"/>
      <dgm:spPr>
        <a:solidFill>
          <a:srgbClr val="8790AF"/>
        </a:solidFill>
      </dgm:spPr>
      <dgm:t>
        <a:bodyPr/>
        <a:lstStyle/>
        <a:p>
          <a:r>
            <a:rPr lang="ru-RU" sz="2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Нормативно-правовое обеспечение</a:t>
          </a:r>
          <a:endParaRPr lang="ru-RU" sz="2000" b="1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3D7C08-1ABB-47EB-AD86-8974BB33D053}" type="parTrans" cxnId="{8DC86361-48B0-4431-B8F1-D23A516EC7C8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CA893275-1F92-42A1-82A6-171F69B4D4D2}" type="sibTrans" cxnId="{8DC86361-48B0-4431-B8F1-D23A516EC7C8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2355806C-4C0E-418D-8BD2-5FB8A08858E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0066"/>
              </a:solidFill>
            </a:rPr>
            <a:t>Анализ НПА</a:t>
          </a:r>
        </a:p>
        <a:p>
          <a:pPr algn="l"/>
          <a:endParaRPr lang="ru-RU" sz="1500" dirty="0" smtClean="0">
            <a:solidFill>
              <a:srgbClr val="000066"/>
            </a:solidFill>
          </a:endParaRPr>
        </a:p>
        <a:p>
          <a:pPr algn="ctr"/>
          <a:r>
            <a:rPr lang="ru-RU" sz="2000" b="1" dirty="0" smtClean="0">
              <a:solidFill>
                <a:srgbClr val="000066"/>
              </a:solidFill>
            </a:rPr>
            <a:t>Разработка НПА</a:t>
          </a:r>
        </a:p>
        <a:p>
          <a:pPr algn="just"/>
          <a:r>
            <a:rPr lang="ru-RU" sz="1500" dirty="0" smtClean="0">
              <a:solidFill>
                <a:srgbClr val="000066"/>
              </a:solidFill>
            </a:rPr>
            <a:t>- Регламент взаимодействия в региональном образовательном кластере;</a:t>
          </a:r>
        </a:p>
        <a:p>
          <a:pPr algn="just"/>
          <a:r>
            <a:rPr lang="ru-RU" sz="1500" dirty="0" smtClean="0">
              <a:solidFill>
                <a:srgbClr val="000066"/>
              </a:solidFill>
            </a:rPr>
            <a:t>- Локальные нормативные акты участников-партнеров;</a:t>
          </a:r>
        </a:p>
        <a:p>
          <a:pPr algn="just"/>
          <a:r>
            <a:rPr lang="ru-RU" sz="1500" dirty="0" smtClean="0">
              <a:solidFill>
                <a:srgbClr val="000066"/>
              </a:solidFill>
            </a:rPr>
            <a:t>- План реализации (дорожная карта)</a:t>
          </a:r>
        </a:p>
        <a:p>
          <a:pPr algn="l"/>
          <a:endParaRPr lang="ru-RU" sz="1500" dirty="0">
            <a:solidFill>
              <a:srgbClr val="000066"/>
            </a:solidFill>
          </a:endParaRPr>
        </a:p>
      </dgm:t>
    </dgm:pt>
    <dgm:pt modelId="{034F7672-C9E4-4D9D-93D6-85BC09B9A6E5}" type="parTrans" cxnId="{970E6681-3474-4AD5-862C-F21F43466249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E47C1AD9-487B-451A-827B-BF2F7868BE28}" type="sibTrans" cxnId="{970E6681-3474-4AD5-862C-F21F43466249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8AFA7FD8-2636-4B70-AB24-A7F06B53A4A9}">
      <dgm:prSet phldrT="[Текст]" custT="1"/>
      <dgm:spPr>
        <a:solidFill>
          <a:srgbClr val="C1D1EA"/>
        </a:solidFill>
      </dgm:spPr>
      <dgm:t>
        <a:bodyPr/>
        <a:lstStyle/>
        <a:p>
          <a:endParaRPr lang="ru-RU" sz="1800" b="1" dirty="0" smtClean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Учебно-методическое</a:t>
          </a:r>
        </a:p>
        <a:p>
          <a:r>
            <a:rPr lang="ru-RU" sz="1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обеспечение</a:t>
          </a:r>
          <a:endParaRPr lang="ru-RU" sz="1800" b="1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E66DC3-DE10-4C64-9F17-79B2E32B939B}" type="parTrans" cxnId="{0418A59A-1446-4B40-99EB-E9C775DE587C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6DCD87D9-AA44-4594-8BF3-EEA017CB89CD}" type="sibTrans" cxnId="{0418A59A-1446-4B40-99EB-E9C775DE587C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EDF86632-23E2-46C3-8741-94C581185038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rgbClr val="000066"/>
              </a:solidFill>
            </a:rPr>
            <a:t>Сопоставление ФГОС СПО и ФГОС ВО</a:t>
          </a:r>
        </a:p>
        <a:p>
          <a:pPr algn="ctr"/>
          <a:endParaRPr lang="ru-RU" sz="1800" dirty="0" smtClean="0">
            <a:solidFill>
              <a:srgbClr val="000066"/>
            </a:solidFill>
          </a:endParaRPr>
        </a:p>
        <a:p>
          <a:pPr algn="ctr"/>
          <a:r>
            <a:rPr lang="ru-RU" sz="1800" dirty="0" smtClean="0">
              <a:solidFill>
                <a:srgbClr val="000066"/>
              </a:solidFill>
            </a:rPr>
            <a:t>Учет требований ПС педагога</a:t>
          </a:r>
        </a:p>
        <a:p>
          <a:pPr algn="ctr"/>
          <a:endParaRPr lang="ru-RU" sz="1800" dirty="0" smtClean="0">
            <a:solidFill>
              <a:srgbClr val="000066"/>
            </a:solidFill>
          </a:endParaRPr>
        </a:p>
        <a:p>
          <a:pPr algn="ctr"/>
          <a:r>
            <a:rPr lang="ru-RU" sz="1800" dirty="0" smtClean="0">
              <a:solidFill>
                <a:srgbClr val="000066"/>
              </a:solidFill>
            </a:rPr>
            <a:t>Разработка индивидуальных сопряженных учебных планов ВО, СПО</a:t>
          </a:r>
          <a:endParaRPr lang="ru-RU" sz="1800" dirty="0">
            <a:solidFill>
              <a:srgbClr val="000066"/>
            </a:solidFill>
          </a:endParaRPr>
        </a:p>
      </dgm:t>
    </dgm:pt>
    <dgm:pt modelId="{2F0A2FBD-5BFA-4FBB-ACDD-CEA511C5F52A}" type="parTrans" cxnId="{E7910DF8-8B8E-4FB2-82F0-11BA783F155E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6BCCA540-70C9-439D-A25C-59F37FF64833}" type="sibTrans" cxnId="{E7910DF8-8B8E-4FB2-82F0-11BA783F155E}">
      <dgm:prSet/>
      <dgm:spPr/>
      <dgm:t>
        <a:bodyPr/>
        <a:lstStyle/>
        <a:p>
          <a:endParaRPr lang="ru-RU">
            <a:solidFill>
              <a:srgbClr val="000066"/>
            </a:solidFill>
          </a:endParaRPr>
        </a:p>
      </dgm:t>
    </dgm:pt>
    <dgm:pt modelId="{6BE0296B-AC12-4030-9DE9-C3D2430EA96D}" type="pres">
      <dgm:prSet presAssocID="{3B626374-5C6A-4804-BDDA-1AF20BFAFBC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7B45BC-2379-400A-9495-78FEB4F33E6C}" type="pres">
      <dgm:prSet presAssocID="{57E05CEA-7E2C-46B9-906E-5B11C9E9D47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35F68-D0AF-4F37-8429-52B9D8BCE1B5}" type="pres">
      <dgm:prSet presAssocID="{57E05CEA-7E2C-46B9-906E-5B11C9E9D47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76390-114B-4913-A81D-91626683E5BD}" type="pres">
      <dgm:prSet presAssocID="{99E5888A-6671-43CA-8E62-105FF498CB5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D3B98-BFD3-4572-8AB2-358C287D49AE}" type="pres">
      <dgm:prSet presAssocID="{99E5888A-6671-43CA-8E62-105FF498CB5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B3272-94ED-47E4-BAF2-1AE02561E62C}" type="pres">
      <dgm:prSet presAssocID="{8AFA7FD8-2636-4B70-AB24-A7F06B53A4A9}" presName="parentText3" presStyleLbl="node1" presStyleIdx="2" presStyleCnt="3" custScaleY="9765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17993-223A-4812-8FD3-E937DF3702B0}" type="pres">
      <dgm:prSet presAssocID="{8AFA7FD8-2636-4B70-AB24-A7F06B53A4A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0E6681-3474-4AD5-862C-F21F43466249}" srcId="{99E5888A-6671-43CA-8E62-105FF498CB53}" destId="{2355806C-4C0E-418D-8BD2-5FB8A08858EB}" srcOrd="0" destOrd="0" parTransId="{034F7672-C9E4-4D9D-93D6-85BC09B9A6E5}" sibTransId="{E47C1AD9-487B-451A-827B-BF2F7868BE28}"/>
    <dgm:cxn modelId="{BE75127E-2A70-436C-BC56-2DBDFFC4B4E7}" type="presOf" srcId="{8AFA7FD8-2636-4B70-AB24-A7F06B53A4A9}" destId="{D55B3272-94ED-47E4-BAF2-1AE02561E62C}" srcOrd="0" destOrd="0" presId="urn:microsoft.com/office/officeart/2009/3/layout/IncreasingArrowsProcess"/>
    <dgm:cxn modelId="{23C59CEA-EDD2-4525-BEDA-1DD46C77900D}" type="presOf" srcId="{57E05CEA-7E2C-46B9-906E-5B11C9E9D47B}" destId="{457B45BC-2379-400A-9495-78FEB4F33E6C}" srcOrd="0" destOrd="0" presId="urn:microsoft.com/office/officeart/2009/3/layout/IncreasingArrowsProcess"/>
    <dgm:cxn modelId="{92606F38-F617-4636-AD28-B704431C4474}" type="presOf" srcId="{2355806C-4C0E-418D-8BD2-5FB8A08858EB}" destId="{D04D3B98-BFD3-4572-8AB2-358C287D49AE}" srcOrd="0" destOrd="0" presId="urn:microsoft.com/office/officeart/2009/3/layout/IncreasingArrowsProcess"/>
    <dgm:cxn modelId="{0418A59A-1446-4B40-99EB-E9C775DE587C}" srcId="{3B626374-5C6A-4804-BDDA-1AF20BFAFBCB}" destId="{8AFA7FD8-2636-4B70-AB24-A7F06B53A4A9}" srcOrd="2" destOrd="0" parTransId="{16E66DC3-DE10-4C64-9F17-79B2E32B939B}" sibTransId="{6DCD87D9-AA44-4594-8BF3-EEA017CB89CD}"/>
    <dgm:cxn modelId="{4FD8C483-01E6-4C81-9224-EFE15517DE46}" type="presOf" srcId="{EDF86632-23E2-46C3-8741-94C581185038}" destId="{92217993-223A-4812-8FD3-E937DF3702B0}" srcOrd="0" destOrd="0" presId="urn:microsoft.com/office/officeart/2009/3/layout/IncreasingArrowsProcess"/>
    <dgm:cxn modelId="{E7910DF8-8B8E-4FB2-82F0-11BA783F155E}" srcId="{8AFA7FD8-2636-4B70-AB24-A7F06B53A4A9}" destId="{EDF86632-23E2-46C3-8741-94C581185038}" srcOrd="0" destOrd="0" parTransId="{2F0A2FBD-5BFA-4FBB-ACDD-CEA511C5F52A}" sibTransId="{6BCCA540-70C9-439D-A25C-59F37FF64833}"/>
    <dgm:cxn modelId="{1A804C9F-40D7-4C07-B727-8B0E95DEE4C3}" srcId="{57E05CEA-7E2C-46B9-906E-5B11C9E9D47B}" destId="{84455CF7-13D8-4C1E-BCB7-0A3DD9BB2455}" srcOrd="0" destOrd="0" parTransId="{16FA7B8D-4802-421A-9B7D-6570D030B335}" sibTransId="{BC0CF715-6811-451C-A136-BA74E7B017E9}"/>
    <dgm:cxn modelId="{C8C07F22-0BF0-4E88-9625-28CFCD85CE7C}" type="presOf" srcId="{99E5888A-6671-43CA-8E62-105FF498CB53}" destId="{88376390-114B-4913-A81D-91626683E5BD}" srcOrd="0" destOrd="0" presId="urn:microsoft.com/office/officeart/2009/3/layout/IncreasingArrowsProcess"/>
    <dgm:cxn modelId="{71C8A489-9BBF-4785-A885-66B61E0F881A}" type="presOf" srcId="{84455CF7-13D8-4C1E-BCB7-0A3DD9BB2455}" destId="{6DC35F68-D0AF-4F37-8429-52B9D8BCE1B5}" srcOrd="0" destOrd="0" presId="urn:microsoft.com/office/officeart/2009/3/layout/IncreasingArrowsProcess"/>
    <dgm:cxn modelId="{7F0807BE-2D58-4B68-BD6E-6B08BE5F5B78}" srcId="{3B626374-5C6A-4804-BDDA-1AF20BFAFBCB}" destId="{57E05CEA-7E2C-46B9-906E-5B11C9E9D47B}" srcOrd="0" destOrd="0" parTransId="{EF1AC3DD-D400-4708-BFAE-F7CAD11D1B1C}" sibTransId="{41C2DD58-D65F-4B8C-BF61-EE862CE408C9}"/>
    <dgm:cxn modelId="{F8CB2A93-B3FC-42B5-9BA8-D7860B8325CC}" type="presOf" srcId="{3B626374-5C6A-4804-BDDA-1AF20BFAFBCB}" destId="{6BE0296B-AC12-4030-9DE9-C3D2430EA96D}" srcOrd="0" destOrd="0" presId="urn:microsoft.com/office/officeart/2009/3/layout/IncreasingArrowsProcess"/>
    <dgm:cxn modelId="{8DC86361-48B0-4431-B8F1-D23A516EC7C8}" srcId="{3B626374-5C6A-4804-BDDA-1AF20BFAFBCB}" destId="{99E5888A-6671-43CA-8E62-105FF498CB53}" srcOrd="1" destOrd="0" parTransId="{5F3D7C08-1ABB-47EB-AD86-8974BB33D053}" sibTransId="{CA893275-1F92-42A1-82A6-171F69B4D4D2}"/>
    <dgm:cxn modelId="{6030AFC3-76A9-4E28-981A-88B0CCBC5CC9}" type="presParOf" srcId="{6BE0296B-AC12-4030-9DE9-C3D2430EA96D}" destId="{457B45BC-2379-400A-9495-78FEB4F33E6C}" srcOrd="0" destOrd="0" presId="urn:microsoft.com/office/officeart/2009/3/layout/IncreasingArrowsProcess"/>
    <dgm:cxn modelId="{78C4CD60-458B-4132-BDF7-1D3BBD3DE915}" type="presParOf" srcId="{6BE0296B-AC12-4030-9DE9-C3D2430EA96D}" destId="{6DC35F68-D0AF-4F37-8429-52B9D8BCE1B5}" srcOrd="1" destOrd="0" presId="urn:microsoft.com/office/officeart/2009/3/layout/IncreasingArrowsProcess"/>
    <dgm:cxn modelId="{E42C2FD6-7C3D-4A12-87B7-87D36145BC8E}" type="presParOf" srcId="{6BE0296B-AC12-4030-9DE9-C3D2430EA96D}" destId="{88376390-114B-4913-A81D-91626683E5BD}" srcOrd="2" destOrd="0" presId="urn:microsoft.com/office/officeart/2009/3/layout/IncreasingArrowsProcess"/>
    <dgm:cxn modelId="{8A63759B-4D5D-44B4-8890-BEF0F3AB60C6}" type="presParOf" srcId="{6BE0296B-AC12-4030-9DE9-C3D2430EA96D}" destId="{D04D3B98-BFD3-4572-8AB2-358C287D49AE}" srcOrd="3" destOrd="0" presId="urn:microsoft.com/office/officeart/2009/3/layout/IncreasingArrowsProcess"/>
    <dgm:cxn modelId="{B8642E36-5A89-4E5B-806E-A1332514DDB1}" type="presParOf" srcId="{6BE0296B-AC12-4030-9DE9-C3D2430EA96D}" destId="{D55B3272-94ED-47E4-BAF2-1AE02561E62C}" srcOrd="4" destOrd="0" presId="urn:microsoft.com/office/officeart/2009/3/layout/IncreasingArrowsProcess"/>
    <dgm:cxn modelId="{014D1F82-F6F3-4418-8431-BB06B65ADFD6}" type="presParOf" srcId="{6BE0296B-AC12-4030-9DE9-C3D2430EA96D}" destId="{92217993-223A-4812-8FD3-E937DF3702B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45BC-2379-400A-9495-78FEB4F33E6C}">
      <dsp:nvSpPr>
        <dsp:cNvPr id="0" name=""/>
        <dsp:cNvSpPr/>
      </dsp:nvSpPr>
      <dsp:spPr>
        <a:xfrm>
          <a:off x="29571" y="232217"/>
          <a:ext cx="10197108" cy="1485087"/>
        </a:xfrm>
        <a:prstGeom prst="rightArrow">
          <a:avLst>
            <a:gd name="adj1" fmla="val 50000"/>
            <a:gd name="adj2" fmla="val 50000"/>
          </a:avLst>
        </a:prstGeom>
        <a:solidFill>
          <a:srgbClr val="7371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575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Организационное обеспечение</a:t>
          </a:r>
          <a:endParaRPr lang="ru-RU" sz="2000" b="1" kern="12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71" y="603489"/>
        <a:ext cx="9825836" cy="742543"/>
      </dsp:txXfrm>
    </dsp:sp>
    <dsp:sp modelId="{6DC35F68-D0AF-4F37-8429-52B9D8BCE1B5}">
      <dsp:nvSpPr>
        <dsp:cNvPr id="0" name=""/>
        <dsp:cNvSpPr/>
      </dsp:nvSpPr>
      <dsp:spPr>
        <a:xfrm>
          <a:off x="29571" y="1377434"/>
          <a:ext cx="3140709" cy="2860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Инициатива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(анализ потребности)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006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Договор о взаимодействии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006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Стратегия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006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Координационный орган управления</a:t>
          </a:r>
          <a:endParaRPr lang="ru-RU" sz="1800" b="1" kern="1200" dirty="0">
            <a:solidFill>
              <a:srgbClr val="000066"/>
            </a:solidFill>
          </a:endParaRPr>
        </a:p>
      </dsp:txBody>
      <dsp:txXfrm>
        <a:off x="29571" y="1377434"/>
        <a:ext cx="3140709" cy="2860825"/>
      </dsp:txXfrm>
    </dsp:sp>
    <dsp:sp modelId="{88376390-114B-4913-A81D-91626683E5BD}">
      <dsp:nvSpPr>
        <dsp:cNvPr id="0" name=""/>
        <dsp:cNvSpPr/>
      </dsp:nvSpPr>
      <dsp:spPr>
        <a:xfrm>
          <a:off x="3170281" y="727246"/>
          <a:ext cx="7056399" cy="1485087"/>
        </a:xfrm>
        <a:prstGeom prst="rightArrow">
          <a:avLst>
            <a:gd name="adj1" fmla="val 50000"/>
            <a:gd name="adj2" fmla="val 50000"/>
          </a:avLst>
        </a:prstGeom>
        <a:solidFill>
          <a:srgbClr val="8790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575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Нормативно-правовое обеспечение</a:t>
          </a:r>
          <a:endParaRPr lang="ru-RU" sz="2000" b="1" kern="12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0281" y="1098518"/>
        <a:ext cx="6685127" cy="742543"/>
      </dsp:txXfrm>
    </dsp:sp>
    <dsp:sp modelId="{D04D3B98-BFD3-4572-8AB2-358C287D49AE}">
      <dsp:nvSpPr>
        <dsp:cNvPr id="0" name=""/>
        <dsp:cNvSpPr/>
      </dsp:nvSpPr>
      <dsp:spPr>
        <a:xfrm>
          <a:off x="3170281" y="1872463"/>
          <a:ext cx="3140709" cy="2860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</a:rPr>
            <a:t>Анализ НПА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rgbClr val="000066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</a:rPr>
            <a:t>Разработка НПА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66"/>
              </a:solidFill>
            </a:rPr>
            <a:t>- Регламент взаимодействия в региональном образовательном кластере;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66"/>
              </a:solidFill>
            </a:rPr>
            <a:t>- Локальные нормативные акты участников-партнеров;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66"/>
              </a:solidFill>
            </a:rPr>
            <a:t>- План реализации (дорожная карта)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rgbClr val="000066"/>
            </a:solidFill>
          </a:endParaRPr>
        </a:p>
      </dsp:txBody>
      <dsp:txXfrm>
        <a:off x="3170281" y="1872463"/>
        <a:ext cx="3140709" cy="2860825"/>
      </dsp:txXfrm>
    </dsp:sp>
    <dsp:sp modelId="{D55B3272-94ED-47E4-BAF2-1AE02561E62C}">
      <dsp:nvSpPr>
        <dsp:cNvPr id="0" name=""/>
        <dsp:cNvSpPr/>
      </dsp:nvSpPr>
      <dsp:spPr>
        <a:xfrm>
          <a:off x="6310990" y="1239695"/>
          <a:ext cx="3915689" cy="1450247"/>
        </a:xfrm>
        <a:prstGeom prst="rightArrow">
          <a:avLst>
            <a:gd name="adj1" fmla="val 50000"/>
            <a:gd name="adj2" fmla="val 50000"/>
          </a:avLst>
        </a:prstGeom>
        <a:solidFill>
          <a:srgbClr val="C1D1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3575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Учебно-методическое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обеспечение</a:t>
          </a:r>
          <a:endParaRPr lang="ru-RU" sz="1800" b="1" kern="12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10990" y="1602257"/>
        <a:ext cx="3553127" cy="725123"/>
      </dsp:txXfrm>
    </dsp:sp>
    <dsp:sp modelId="{92217993-223A-4812-8FD3-E937DF3702B0}">
      <dsp:nvSpPr>
        <dsp:cNvPr id="0" name=""/>
        <dsp:cNvSpPr/>
      </dsp:nvSpPr>
      <dsp:spPr>
        <a:xfrm>
          <a:off x="6310990" y="2367492"/>
          <a:ext cx="3140709" cy="2818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66"/>
              </a:solidFill>
            </a:rPr>
            <a:t>Сопоставление ФГОС СПО и ФГОС ВО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006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66"/>
              </a:solidFill>
            </a:rPr>
            <a:t>Учет требований ПС педагога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0066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66"/>
              </a:solidFill>
            </a:rPr>
            <a:t>Разработка индивидуальных сопряженных учебных планов ВО, СПО</a:t>
          </a:r>
          <a:endParaRPr lang="ru-RU" sz="1800" kern="1200" dirty="0">
            <a:solidFill>
              <a:srgbClr val="000066"/>
            </a:solidFill>
          </a:endParaRPr>
        </a:p>
      </dsp:txBody>
      <dsp:txXfrm>
        <a:off x="6310990" y="2367492"/>
        <a:ext cx="3140709" cy="2818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73836-BC3A-46FD-8895-AAD0F2662A0E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E80C-B32F-49E1-9684-40B31E04D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8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D8-F8FC-48D6-B90D-24F373E3B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7E3B-500C-42CA-9ABC-0388F2CD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9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D8-F8FC-48D6-B90D-24F373E3B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7E3B-500C-42CA-9ABC-0388F2CD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2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D8-F8FC-48D6-B90D-24F373E3B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7E3B-500C-42CA-9ABC-0388F2CD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2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1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10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0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0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7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0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D8-F8FC-48D6-B90D-24F373E3B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7E3B-500C-42CA-9ABC-0388F2CD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08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14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27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D8-F8FC-48D6-B90D-24F373E3B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7E3B-500C-42CA-9ABC-0388F2CD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6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D8-F8FC-48D6-B90D-24F373E3B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7E3B-500C-42CA-9ABC-0388F2CD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D8-F8FC-48D6-B90D-24F373E3B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7E3B-500C-42CA-9ABC-0388F2CD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D8-F8FC-48D6-B90D-24F373E3B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7E3B-500C-42CA-9ABC-0388F2CD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D8-F8FC-48D6-B90D-24F373E3B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7E3B-500C-42CA-9ABC-0388F2CD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5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D8-F8FC-48D6-B90D-24F373E3B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7E3B-500C-42CA-9ABC-0388F2CD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7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1ED8-F8FC-48D6-B90D-24F373E3B2A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7E3B-500C-42CA-9ABC-0388F2CD6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230B9A-7168-4C57-B88B-3156D2F82FE4}" type="datetimeFigureOut">
              <a:rPr lang="ru-RU" smtClean="0"/>
              <a:pPr>
                <a:defRPr/>
              </a:pPr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A8C34F-E681-4A45-A53B-B04DCE42037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59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4973-C7F4-419B-9587-64DB504E936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A321-B47C-42BB-B704-F3269578D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2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92" y="0"/>
            <a:ext cx="12256168" cy="724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7898" y="1250731"/>
            <a:ext cx="963091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800" b="1" dirty="0" smtClean="0">
              <a:solidFill>
                <a:prstClr val="white"/>
              </a:solidFill>
            </a:endParaRPr>
          </a:p>
          <a:p>
            <a:pPr lvl="0" algn="ctr" defTabSz="457200">
              <a:defRPr/>
            </a:pPr>
            <a:r>
              <a:rPr lang="ru-RU" sz="2800" b="1" dirty="0">
                <a:solidFill>
                  <a:prstClr val="white"/>
                </a:solidFill>
              </a:rPr>
              <a:t>Анализ существующего состояния подготовки педагогических кадров по образовательным программам среднего профессионального образования по укрупненной группе 44.00.00 </a:t>
            </a:r>
            <a:r>
              <a:rPr lang="ru-RU" sz="2800" b="1" dirty="0" smtClean="0">
                <a:solidFill>
                  <a:prstClr val="white"/>
                </a:solidFill>
              </a:rPr>
              <a:t>Образование </a:t>
            </a:r>
            <a:r>
              <a:rPr lang="ru-RU" sz="2800" b="1" dirty="0">
                <a:solidFill>
                  <a:prstClr val="white"/>
                </a:solidFill>
              </a:rPr>
              <a:t>и педагогические </a:t>
            </a:r>
            <a:r>
              <a:rPr lang="ru-RU" sz="2800" b="1" dirty="0" smtClean="0">
                <a:solidFill>
                  <a:prstClr val="white"/>
                </a:solidFill>
              </a:rPr>
              <a:t>науки</a:t>
            </a:r>
          </a:p>
          <a:p>
            <a:pPr lvl="0" algn="ctr" defTabSz="457200">
              <a:defRPr/>
            </a:pPr>
            <a:endParaRPr lang="ru-RU" sz="2800" b="1" baseline="0" noProof="0" dirty="0" smtClean="0">
              <a:solidFill>
                <a:prstClr val="white"/>
              </a:solidFill>
              <a:latin typeface="Calibri" panose="020F0502020204030204"/>
            </a:endParaRPr>
          </a:p>
          <a:p>
            <a:pPr lvl="0" algn="ctr" defTabSz="457200">
              <a:defRPr/>
            </a:pPr>
            <a:endParaRPr lang="ru-RU" sz="2800" b="1" dirty="0">
              <a:solidFill>
                <a:prstClr val="white"/>
              </a:solidFill>
              <a:latin typeface="Calibri" panose="020F0502020204030204"/>
            </a:endParaRPr>
          </a:p>
          <a:p>
            <a:pPr lvl="0" algn="ctr" defTabSz="457200">
              <a:defRPr/>
            </a:pPr>
            <a:endParaRPr lang="ru-RU" sz="2800" b="1" baseline="0" noProof="0" dirty="0" smtClean="0">
              <a:solidFill>
                <a:prstClr val="white"/>
              </a:solidFill>
              <a:latin typeface="Calibri" panose="020F0502020204030204"/>
            </a:endParaRPr>
          </a:p>
          <a:p>
            <a:pPr lvl="0" algn="ctr" defTabSz="457200">
              <a:defRPr/>
            </a:pPr>
            <a:endParaRPr lang="ru-RU" sz="2800" b="1" baseline="0" noProof="0" dirty="0" smtClean="0">
              <a:solidFill>
                <a:prstClr val="white"/>
              </a:solidFill>
              <a:latin typeface="Calibri" panose="020F0502020204030204"/>
            </a:endParaRPr>
          </a:p>
          <a:p>
            <a:pPr algn="ctr" defTabSz="457200">
              <a:defRPr/>
            </a:pPr>
            <a:r>
              <a:rPr lang="ru-RU" sz="2000" b="1" i="1" dirty="0">
                <a:solidFill>
                  <a:prstClr val="white"/>
                </a:solidFill>
              </a:rPr>
              <a:t>Комарницкая Е.А</a:t>
            </a:r>
            <a:r>
              <a:rPr lang="ru-RU" sz="2000" b="1" i="1" dirty="0" smtClean="0">
                <a:solidFill>
                  <a:prstClr val="white"/>
                </a:solidFill>
              </a:rPr>
              <a:t>., начальник Управления непрерывного педагогического образования </a:t>
            </a:r>
            <a:r>
              <a:rPr lang="ru-RU" sz="2000" b="1" i="1" dirty="0" smtClean="0">
                <a:solidFill>
                  <a:prstClr val="white"/>
                </a:solidFill>
              </a:rPr>
              <a:t>МПГУ</a:t>
            </a:r>
            <a:endParaRPr lang="ru-RU" sz="2000" b="1" i="1" dirty="0" smtClean="0">
              <a:solidFill>
                <a:prstClr val="white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noProof="0" dirty="0" smtClean="0">
                <a:solidFill>
                  <a:prstClr val="white"/>
                </a:solidFill>
                <a:latin typeface="Calibri" panose="020F0502020204030204"/>
              </a:rPr>
              <a:t>Москва,</a:t>
            </a:r>
            <a:r>
              <a:rPr lang="ru-RU" b="1" noProof="0" dirty="0" smtClean="0">
                <a:solidFill>
                  <a:prstClr val="white"/>
                </a:solidFill>
                <a:latin typeface="Calibri" panose="020F0502020204030204"/>
              </a:rPr>
              <a:t> 21 ноября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2019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г.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02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448888"/>
            <a:ext cx="10710452" cy="79802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Распределение по городам</a:t>
            </a:r>
            <a:endParaRPr lang="ru-RU" sz="1400" dirty="0">
              <a:solidFill>
                <a:srgbClr val="003399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72124462"/>
              </p:ext>
            </p:extLst>
          </p:nvPr>
        </p:nvGraphicFramePr>
        <p:xfrm>
          <a:off x="1021931" y="2410961"/>
          <a:ext cx="10007016" cy="364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22709829"/>
              </p:ext>
            </p:extLst>
          </p:nvPr>
        </p:nvGraphicFramePr>
        <p:xfrm>
          <a:off x="1053360" y="1981201"/>
          <a:ext cx="9710891" cy="445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63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21" y="832769"/>
            <a:ext cx="4749196" cy="4320932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890498" y="906087"/>
            <a:ext cx="6456951" cy="5295016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rgbClr val="000066"/>
                </a:solidFill>
                <a:cs typeface="Arial" panose="020B0604020202020204" pitchFamily="34" charset="0"/>
              </a:rPr>
              <a:t>Задачи стратегического </a:t>
            </a:r>
            <a:r>
              <a:rPr lang="ru-RU" sz="2200" dirty="0">
                <a:solidFill>
                  <a:srgbClr val="000066"/>
                </a:solidFill>
                <a:cs typeface="Arial" panose="020B0604020202020204" pitchFamily="34" charset="0"/>
              </a:rPr>
              <a:t>развития образования в России до 2024 года </a:t>
            </a:r>
            <a:r>
              <a:rPr lang="ru-RU" sz="2200" dirty="0" smtClean="0">
                <a:solidFill>
                  <a:srgbClr val="000066"/>
                </a:solidFill>
                <a:cs typeface="Arial" panose="020B0604020202020204" pitchFamily="34" charset="0"/>
              </a:rPr>
              <a:t>в рамках модернизации </a:t>
            </a:r>
            <a:r>
              <a:rPr lang="ru-RU" sz="2200" dirty="0">
                <a:solidFill>
                  <a:srgbClr val="000066"/>
                </a:solidFill>
                <a:cs typeface="Arial" panose="020B0604020202020204" pitchFamily="34" charset="0"/>
              </a:rPr>
              <a:t>профессионального </a:t>
            </a:r>
            <a:r>
              <a:rPr lang="ru-RU" sz="2200" dirty="0" smtClean="0">
                <a:solidFill>
                  <a:srgbClr val="000066"/>
                </a:solidFill>
                <a:cs typeface="Arial" panose="020B0604020202020204" pitchFamily="34" charset="0"/>
              </a:rPr>
              <a:t>образования: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введение </a:t>
            </a:r>
            <a:r>
              <a:rPr lang="ru-RU" sz="2000" b="1" dirty="0">
                <a:solidFill>
                  <a:srgbClr val="000066"/>
                </a:solidFill>
                <a:cs typeface="Arial" panose="020B0604020202020204" pitchFamily="34" charset="0"/>
              </a:rPr>
              <a:t>адаптивных практико-ориентированных и гибких образовательных </a:t>
            </a:r>
            <a:r>
              <a:rPr lang="ru-RU" sz="20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программ;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внедрение </a:t>
            </a:r>
            <a:r>
              <a:rPr lang="ru-RU" sz="2000" b="1" dirty="0">
                <a:solidFill>
                  <a:srgbClr val="000066"/>
                </a:solidFill>
                <a:cs typeface="Arial" panose="020B0604020202020204" pitchFamily="34" charset="0"/>
              </a:rPr>
              <a:t>национальной системы профессионального роста педагогических </a:t>
            </a:r>
            <a:r>
              <a:rPr lang="ru-RU" sz="20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работников;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формирование </a:t>
            </a:r>
            <a:r>
              <a:rPr lang="ru-RU" sz="2000" b="1" dirty="0">
                <a:solidFill>
                  <a:srgbClr val="000066"/>
                </a:solidFill>
                <a:cs typeface="Arial" panose="020B0604020202020204" pitchFamily="34" charset="0"/>
              </a:rPr>
              <a:t>системы профессиональных конкурсов, которые будут нацелены на предоставление гражданам возможностей профессионального и карьерного роста</a:t>
            </a:r>
            <a:r>
              <a:rPr lang="ru-RU" sz="20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b="1" i="1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8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Указ </a:t>
            </a:r>
            <a:r>
              <a:rPr lang="ru-RU" sz="18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Президента Российской Федерации от 7 мая 2018 года № 204 «О национальных стратегических задачах развития Российской Федерации на период  до 2024 года»</a:t>
            </a:r>
          </a:p>
          <a:p>
            <a:pPr algn="just"/>
            <a:endParaRPr lang="ru-RU" b="1" i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440575"/>
            <a:ext cx="10710452" cy="74814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Направления реализации модернизации педагогического образования</a:t>
            </a:r>
          </a:p>
        </p:txBody>
      </p:sp>
      <p:sp>
        <p:nvSpPr>
          <p:cNvPr id="15" name="Прямоугольник 11"/>
          <p:cNvSpPr>
            <a:spLocks noChangeArrowheads="1"/>
          </p:cNvSpPr>
          <p:nvPr/>
        </p:nvSpPr>
        <p:spPr bwMode="auto">
          <a:xfrm>
            <a:off x="223247" y="1508006"/>
            <a:ext cx="1168918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kumimoji="0" lang="ru-RU" altLang="ru-RU" sz="1800" dirty="0" smtClean="0">
                <a:solidFill>
                  <a:srgbClr val="000066"/>
                </a:solidFill>
                <a:latin typeface="+mn-lt"/>
              </a:rPr>
              <a:t>Реализация </a:t>
            </a:r>
            <a:r>
              <a:rPr kumimoji="0" lang="ru-RU" altLang="ru-RU" sz="1800" dirty="0">
                <a:solidFill>
                  <a:srgbClr val="000066"/>
                </a:solidFill>
                <a:latin typeface="+mn-lt"/>
              </a:rPr>
              <a:t>ключевых проектов </a:t>
            </a:r>
            <a:r>
              <a:rPr kumimoji="0" lang="ru-RU" altLang="ru-RU" sz="1800" dirty="0" smtClean="0">
                <a:solidFill>
                  <a:srgbClr val="000066"/>
                </a:solidFill>
                <a:latin typeface="+mn-lt"/>
              </a:rPr>
              <a:t>Министерства </a:t>
            </a:r>
            <a:r>
              <a:rPr kumimoji="0" lang="ru-RU" altLang="ru-RU" sz="1800" dirty="0">
                <a:solidFill>
                  <a:srgbClr val="000066"/>
                </a:solidFill>
                <a:latin typeface="+mn-lt"/>
              </a:rPr>
              <a:t>просвещения РФ и Министерства науки и высшего образования РФ в рамках национального проекта «Образование»;</a:t>
            </a:r>
          </a:p>
          <a:p>
            <a:pPr algn="just">
              <a:spcBef>
                <a:spcPct val="0"/>
              </a:spcBef>
              <a:buNone/>
              <a:defRPr/>
            </a:pPr>
            <a:endParaRPr kumimoji="0" lang="ru-RU" altLang="ru-RU" sz="1800" dirty="0">
              <a:solidFill>
                <a:srgbClr val="000066"/>
              </a:solidFill>
              <a:latin typeface="+mn-lt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kumimoji="0" lang="ru-RU" altLang="ru-RU" sz="1800" dirty="0">
                <a:solidFill>
                  <a:srgbClr val="000066"/>
                </a:solidFill>
                <a:latin typeface="+mn-lt"/>
              </a:rPr>
              <a:t>Укрепление кадрового потенциала педагогического образования;</a:t>
            </a:r>
          </a:p>
          <a:p>
            <a:pPr algn="just">
              <a:spcBef>
                <a:spcPct val="0"/>
              </a:spcBef>
              <a:buNone/>
              <a:defRPr/>
            </a:pPr>
            <a:endParaRPr kumimoji="0" lang="ru-RU" altLang="ru-RU" sz="1800" dirty="0">
              <a:solidFill>
                <a:srgbClr val="000066"/>
              </a:solidFill>
              <a:latin typeface="+mn-lt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kumimoji="0" lang="ru-RU" altLang="ru-RU" sz="1800" dirty="0">
                <a:solidFill>
                  <a:srgbClr val="000066"/>
                </a:solidFill>
                <a:latin typeface="+mn-lt"/>
              </a:rPr>
              <a:t>Развития проекта цифровой педагогики;</a:t>
            </a:r>
          </a:p>
          <a:p>
            <a:pPr algn="just">
              <a:spcBef>
                <a:spcPct val="0"/>
              </a:spcBef>
              <a:buNone/>
              <a:defRPr/>
            </a:pPr>
            <a:endParaRPr kumimoji="0" lang="ru-RU" altLang="ru-RU" sz="1800" dirty="0">
              <a:solidFill>
                <a:srgbClr val="000066"/>
              </a:solidFill>
              <a:latin typeface="+mn-lt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kumimoji="0" lang="ru-RU" altLang="ru-RU" sz="1800" dirty="0">
                <a:solidFill>
                  <a:srgbClr val="000066"/>
                </a:solidFill>
                <a:latin typeface="+mn-lt"/>
              </a:rPr>
              <a:t>Сетевое взаимодействие с образовательными организациями разного уровня, в том числе с ведущими университетами в области педагогического </a:t>
            </a:r>
            <a:r>
              <a:rPr kumimoji="0" lang="ru-RU" altLang="ru-RU" sz="1800" dirty="0" smtClean="0">
                <a:solidFill>
                  <a:srgbClr val="000066"/>
                </a:solidFill>
                <a:latin typeface="+mn-lt"/>
              </a:rPr>
              <a:t>образования</a:t>
            </a:r>
          </a:p>
        </p:txBody>
      </p:sp>
      <p:pic>
        <p:nvPicPr>
          <p:cNvPr id="11" name="Picture 2" descr="ÐÐ¾Ð»Ð¾Ð´Ð°Ñ ÐºÑÐ°ÑÐ¸Ð²Ð°Ñ Ð´ÐµÐ²ÑÑÐºÐ°, ÑÐ°Ð±Ð¾ÑÐ° Ð½Ð° ÐºÐ¾Ð¼Ð¿ÑÑÑÐµÑÐµ â Ð¡ÑÐ¾ÐºÐ¾Ð²Ð¾Ðµ ÑÐ¾Ñ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3" y="4911023"/>
            <a:ext cx="4010259" cy="178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ÐÐ¾ÑÐ¿Ð¸ÑÐ°ÑÐµÐ»Ñ Ð¸ Ð´ÐµÑÐµÐ¹ Ñ ÑÑÐºÐ¸, Ð¿Ð¾Ð´Ð½ÑÑÑÐµ Ð² Ð±Ð¸Ð±Ð»Ð¸Ð¾ÑÐµÐºÐµ â Ð¡ÑÐ¾ÐºÐ¾Ð²Ð¾Ðµ ÑÐ¾ÑÐ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/>
          <a:stretch/>
        </p:blipFill>
        <p:spPr bwMode="auto">
          <a:xfrm>
            <a:off x="4323092" y="4911022"/>
            <a:ext cx="3651854" cy="1783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04" y="4896921"/>
            <a:ext cx="3874021" cy="181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1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453323"/>
            <a:ext cx="10710452" cy="9224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 реализации среднего профессионального образования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763960" y="1953123"/>
            <a:ext cx="6240463" cy="4679950"/>
          </a:xfrm>
          <a:prstGeom prst="ellipse">
            <a:avLst/>
          </a:prstGeom>
          <a:ln>
            <a:solidFill>
              <a:srgbClr val="7371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57836" y="3573167"/>
            <a:ext cx="2652712" cy="1439863"/>
          </a:xfrm>
          <a:prstGeom prst="ellipse">
            <a:avLst/>
          </a:prstGeom>
          <a:solidFill>
            <a:srgbClr val="95A5C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Региональная система образования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10661" y="2638926"/>
            <a:ext cx="1811107" cy="918544"/>
          </a:xfrm>
          <a:prstGeom prst="roundRect">
            <a:avLst/>
          </a:prstGeom>
          <a:solidFill>
            <a:srgbClr val="8790A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Ассоциации, экспертные сообщества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10661" y="4908883"/>
            <a:ext cx="1852864" cy="978931"/>
          </a:xfrm>
          <a:prstGeom prst="roundRect">
            <a:avLst/>
          </a:prstGeom>
          <a:solidFill>
            <a:srgbClr val="8790A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ВУЗы региона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94194" y="5991726"/>
            <a:ext cx="2184135" cy="737937"/>
          </a:xfrm>
          <a:prstGeom prst="roundRect">
            <a:avLst/>
          </a:prstGeom>
          <a:solidFill>
            <a:srgbClr val="8790A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Органы управления образования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20448" y="4820652"/>
            <a:ext cx="2173784" cy="978932"/>
          </a:xfrm>
          <a:prstGeom prst="roundRect">
            <a:avLst/>
          </a:prstGeom>
          <a:solidFill>
            <a:srgbClr val="8790A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Центры дополнительного образования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20448" y="2638926"/>
            <a:ext cx="2173784" cy="918544"/>
          </a:xfrm>
          <a:prstGeom prst="roundRect">
            <a:avLst/>
          </a:prstGeom>
          <a:solidFill>
            <a:srgbClr val="8790A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Общеобразова</a:t>
            </a:r>
            <a:r>
              <a:rPr lang="ru-RU" sz="16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-тельные </a:t>
            </a: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организации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94194" y="1804736"/>
            <a:ext cx="1974672" cy="753979"/>
          </a:xfrm>
          <a:prstGeom prst="roundRect">
            <a:avLst/>
          </a:prstGeom>
          <a:solidFill>
            <a:srgbClr val="8790A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Педагогические колледжи</a:t>
            </a:r>
          </a:p>
        </p:txBody>
      </p:sp>
    </p:spTree>
    <p:extLst>
      <p:ext uri="{BB962C8B-B14F-4D97-AF65-F5344CB8AC3E}">
        <p14:creationId xmlns:p14="http://schemas.microsoft.com/office/powerpoint/2010/main" val="19999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423950"/>
            <a:ext cx="10710452" cy="8229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Образовательный (педагогический) кластер </a:t>
            </a:r>
          </a:p>
        </p:txBody>
      </p:sp>
      <p:sp>
        <p:nvSpPr>
          <p:cNvPr id="15" name="Прямоугольник 11"/>
          <p:cNvSpPr>
            <a:spLocks noChangeArrowheads="1"/>
          </p:cNvSpPr>
          <p:nvPr/>
        </p:nvSpPr>
        <p:spPr bwMode="auto">
          <a:xfrm>
            <a:off x="165936" y="2006769"/>
            <a:ext cx="1168918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indent="360363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kumimoji="0" lang="ru-RU" altLang="ru-RU" sz="1800" b="1" i="1" dirty="0" smtClean="0">
                <a:solidFill>
                  <a:srgbClr val="000066"/>
                </a:solidFill>
                <a:latin typeface="+mn-lt"/>
              </a:rPr>
              <a:t>Кластер в педагогическом образовании </a:t>
            </a:r>
            <a:r>
              <a:rPr kumimoji="0" lang="ru-RU" altLang="ru-RU" sz="1800" dirty="0" smtClean="0">
                <a:solidFill>
                  <a:srgbClr val="000066"/>
                </a:solidFill>
                <a:latin typeface="+mn-lt"/>
              </a:rPr>
              <a:t>–  совокупность территориально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kumimoji="0" lang="ru-RU" altLang="ru-RU" sz="1800" dirty="0" smtClean="0">
                <a:solidFill>
                  <a:srgbClr val="000066"/>
                </a:solidFill>
                <a:latin typeface="+mn-lt"/>
              </a:rPr>
              <a:t>локализованных организаций, взаимодействующих на основе соглашений и участвующих в реализации научных, образовательных и инновационных целей подготовки специалистов образования.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kumimoji="0" lang="ru-RU" altLang="ru-RU" sz="1800" dirty="0" smtClean="0">
              <a:solidFill>
                <a:srgbClr val="000066"/>
              </a:solidFill>
              <a:latin typeface="+mn-lt"/>
            </a:endParaRPr>
          </a:p>
          <a:p>
            <a:pPr indent="360363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kumimoji="0" lang="ru-RU" altLang="ru-RU" sz="1800" dirty="0" smtClean="0">
                <a:solidFill>
                  <a:srgbClr val="000066"/>
                </a:solidFill>
                <a:latin typeface="+mn-lt"/>
              </a:rPr>
              <a:t>В Российской Федерации кластерный подход к развитию образования обосновывается как </a:t>
            </a:r>
            <a:r>
              <a:rPr kumimoji="0" lang="ru-RU" altLang="ru-RU" sz="1800" dirty="0" err="1" smtClean="0">
                <a:solidFill>
                  <a:srgbClr val="000066"/>
                </a:solidFill>
                <a:latin typeface="+mn-lt"/>
              </a:rPr>
              <a:t>взаимо</a:t>
            </a:r>
            <a:r>
              <a:rPr kumimoji="0" lang="ru-RU" altLang="ru-RU" sz="1800" dirty="0" smtClean="0">
                <a:solidFill>
                  <a:srgbClr val="000066"/>
                </a:solidFill>
                <a:latin typeface="+mn-lt"/>
              </a:rPr>
              <a:t>- и саморазвитие субъектов кластера, осуществляемое на основе социального партнерства, которое усиливает конкретные преимущества, как отдельных участников, так и кластеров в целом </a:t>
            </a:r>
            <a:r>
              <a:rPr kumimoji="0" lang="ru-RU" altLang="ru-RU" sz="1800" i="1" dirty="0" smtClean="0">
                <a:solidFill>
                  <a:srgbClr val="000066"/>
                </a:solidFill>
                <a:latin typeface="+mn-lt"/>
              </a:rPr>
              <a:t>(Т. И. Шамова, Е. И. Павлова, И. П. Маркина).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kumimoji="0" lang="ru-RU" altLang="ru-RU" sz="1800" i="1" dirty="0" smtClean="0">
              <a:solidFill>
                <a:srgbClr val="000066"/>
              </a:solidFill>
              <a:latin typeface="+mn-lt"/>
            </a:endParaRPr>
          </a:p>
          <a:p>
            <a:pPr indent="360363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kumimoji="0" lang="ru-RU" altLang="ru-RU" sz="1800" b="1" dirty="0" smtClean="0">
                <a:solidFill>
                  <a:srgbClr val="000066"/>
                </a:solidFill>
                <a:latin typeface="+mn-lt"/>
              </a:rPr>
              <a:t>Функции педагогического кластера</a:t>
            </a:r>
            <a:r>
              <a:rPr kumimoji="0" lang="ru-RU" altLang="ru-RU" sz="1800" dirty="0" smtClean="0">
                <a:solidFill>
                  <a:srgbClr val="000066"/>
                </a:solidFill>
                <a:latin typeface="+mn-lt"/>
              </a:rPr>
              <a:t>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kumimoji="0" lang="ru-RU" altLang="ru-RU" sz="1800" dirty="0" smtClean="0">
              <a:solidFill>
                <a:srgbClr val="000066"/>
              </a:solidFill>
              <a:latin typeface="+mn-lt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kumimoji="0" lang="ru-RU" altLang="ru-RU" sz="1800" dirty="0" smtClean="0">
                <a:solidFill>
                  <a:srgbClr val="000066"/>
                </a:solidFill>
                <a:latin typeface="+mn-lt"/>
              </a:rPr>
              <a:t>создание условий для воспроизводства педагогических кадров в регионе;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kumimoji="0" lang="ru-RU" altLang="ru-RU" sz="1800" dirty="0" smtClean="0">
                <a:solidFill>
                  <a:srgbClr val="000066"/>
                </a:solidFill>
                <a:latin typeface="+mn-lt"/>
              </a:rPr>
              <a:t>реализация принципа преемственности в образовательных программах подготовки педагогов;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kumimoji="0" lang="ru-RU" altLang="ru-RU" sz="1800" dirty="0" smtClean="0">
                <a:solidFill>
                  <a:srgbClr val="000066"/>
                </a:solidFill>
                <a:latin typeface="+mn-lt"/>
              </a:rPr>
              <a:t>единство требований к качеству подготовки педагогических кадров уровня СПО и ВО.</a:t>
            </a:r>
          </a:p>
        </p:txBody>
      </p:sp>
    </p:spTree>
    <p:extLst>
      <p:ext uri="{BB962C8B-B14F-4D97-AF65-F5344CB8AC3E}">
        <p14:creationId xmlns:p14="http://schemas.microsoft.com/office/powerpoint/2010/main" val="24009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374073"/>
            <a:ext cx="10710452" cy="99752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Взаимодействие ФУМО ВО и ФУМО СПО по решению задач интеграции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13" y="1371600"/>
            <a:ext cx="8212974" cy="51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1281189"/>
            <a:ext cx="10710452" cy="13539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23975" r="27213" b="18192"/>
          <a:stretch>
            <a:fillRect/>
          </a:stretch>
        </p:blipFill>
        <p:spPr bwMode="auto">
          <a:xfrm>
            <a:off x="1063193" y="693550"/>
            <a:ext cx="453707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t="24341" r="27831" b="19107"/>
          <a:stretch>
            <a:fillRect/>
          </a:stretch>
        </p:blipFill>
        <p:spPr bwMode="auto">
          <a:xfrm>
            <a:off x="6613439" y="693550"/>
            <a:ext cx="4465637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2" t="31882" r="19965" b="24266"/>
          <a:stretch>
            <a:fillRect/>
          </a:stretch>
        </p:blipFill>
        <p:spPr bwMode="auto">
          <a:xfrm>
            <a:off x="1063193" y="4132129"/>
            <a:ext cx="4537074" cy="26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22539" r="25569" b="21419"/>
          <a:stretch>
            <a:fillRect/>
          </a:stretch>
        </p:blipFill>
        <p:spPr bwMode="auto">
          <a:xfrm>
            <a:off x="6724996" y="4132129"/>
            <a:ext cx="4487717" cy="247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4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1"/>
          <p:cNvSpPr>
            <a:spLocks noChangeArrowheads="1"/>
          </p:cNvSpPr>
          <p:nvPr/>
        </p:nvSpPr>
        <p:spPr bwMode="auto">
          <a:xfrm>
            <a:off x="224444" y="656705"/>
            <a:ext cx="1163067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dirty="0">
                <a:solidFill>
                  <a:srgbClr val="000066"/>
                </a:solidFill>
              </a:rPr>
              <a:t>роль региональных органов управления образование в создании и поддержке непрерывной системы подготовки кадров;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dirty="0">
              <a:solidFill>
                <a:srgbClr val="000066"/>
              </a:solidFill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dirty="0">
                <a:solidFill>
                  <a:srgbClr val="000066"/>
                </a:solidFill>
              </a:rPr>
              <a:t>прогнозирование потребности в педагогических кадрах региона (сбор данных о кадровых потребностях, демографический анализ, формирование контрольных цифр);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dirty="0">
              <a:solidFill>
                <a:srgbClr val="000066"/>
              </a:solidFill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dirty="0">
                <a:solidFill>
                  <a:srgbClr val="000066"/>
                </a:solidFill>
              </a:rPr>
              <a:t>нормативно-правовая основа осуществления многоуровневой профессиональной подготовки педагога в системе «педагогический колледж – ВУЗ», реализации образовательных программ в сетевой форме (гл.2, ст.15, гл.11 ФЗ - 273);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dirty="0">
              <a:solidFill>
                <a:srgbClr val="000066"/>
              </a:solidFill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dirty="0">
                <a:solidFill>
                  <a:srgbClr val="000066"/>
                </a:solidFill>
              </a:rPr>
              <a:t>реализация принципа  преемственности  в проектировании образовательных программ СПО  и ВО;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dirty="0">
              <a:solidFill>
                <a:srgbClr val="000066"/>
              </a:solidFill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dirty="0">
                <a:solidFill>
                  <a:srgbClr val="000066"/>
                </a:solidFill>
              </a:rPr>
              <a:t>учет при проектировании интегрированных программ  ФГОС СПО и ФГОС ВО;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dirty="0">
              <a:solidFill>
                <a:srgbClr val="000066"/>
              </a:solidFill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dirty="0">
                <a:solidFill>
                  <a:srgbClr val="000066"/>
                </a:solidFill>
              </a:rPr>
              <a:t>соблюдение единых подходов в реализации интегрированных программ в системе непрерывной подготовки педагогических кадров во всех региональных системах </a:t>
            </a:r>
            <a:r>
              <a:rPr kumimoji="0" lang="ru-RU" altLang="ru-RU" sz="2000" dirty="0" smtClean="0">
                <a:solidFill>
                  <a:srgbClr val="000066"/>
                </a:solidFill>
              </a:rPr>
              <a:t>образования</a:t>
            </a:r>
            <a:endParaRPr kumimoji="0" lang="ru-RU" altLang="ru-RU" sz="1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556954"/>
            <a:ext cx="10710452" cy="9706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Механизмы реализации интегрированной модели подготовки педагогических кадров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88817655"/>
              </p:ext>
            </p:extLst>
          </p:nvPr>
        </p:nvGraphicFramePr>
        <p:xfrm>
          <a:off x="967874" y="1527565"/>
          <a:ext cx="102562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542673" y="3537284"/>
            <a:ext cx="0" cy="304800"/>
          </a:xfrm>
          <a:prstGeom prst="straightConnector1">
            <a:avLst/>
          </a:prstGeom>
          <a:ln w="2222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42673" y="4243137"/>
            <a:ext cx="0" cy="304800"/>
          </a:xfrm>
          <a:prstGeom prst="straightConnector1">
            <a:avLst/>
          </a:prstGeom>
          <a:ln w="2222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50693" y="4924926"/>
            <a:ext cx="0" cy="304800"/>
          </a:xfrm>
          <a:prstGeom prst="straightConnector1">
            <a:avLst/>
          </a:prstGeom>
          <a:ln w="2222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86924" y="3737810"/>
            <a:ext cx="0" cy="304800"/>
          </a:xfrm>
          <a:prstGeom prst="straightConnector1">
            <a:avLst/>
          </a:prstGeom>
          <a:ln w="2222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855241" y="4483768"/>
            <a:ext cx="0" cy="304800"/>
          </a:xfrm>
          <a:prstGeom prst="straightConnector1">
            <a:avLst/>
          </a:prstGeom>
          <a:ln w="2222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863261" y="5229726"/>
            <a:ext cx="0" cy="304800"/>
          </a:xfrm>
          <a:prstGeom prst="straightConnector1">
            <a:avLst/>
          </a:prstGeom>
          <a:ln w="2222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1281189"/>
            <a:ext cx="10710452" cy="8363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Общая численность педагогических работников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04491562"/>
              </p:ext>
            </p:extLst>
          </p:nvPr>
        </p:nvGraphicFramePr>
        <p:xfrm>
          <a:off x="1021931" y="2410961"/>
          <a:ext cx="10007016" cy="364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823286"/>
              </p:ext>
            </p:extLst>
          </p:nvPr>
        </p:nvGraphicFramePr>
        <p:xfrm>
          <a:off x="1181427" y="2516381"/>
          <a:ext cx="9646996" cy="270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911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Учебный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73719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720000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Всего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3719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образование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1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1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1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Дошкольное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Среднее профессиональное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37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2015/2016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2132,5</a:t>
                      </a:r>
                      <a:endParaRPr lang="ru-RU" sz="1400" b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642,8</a:t>
                      </a:r>
                      <a:endParaRPr lang="ru-RU" sz="1400" b="1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1077,3</a:t>
                      </a:r>
                      <a:endParaRPr lang="ru-RU" sz="1400" b="1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132,6</a:t>
                      </a:r>
                      <a:endParaRPr lang="ru-RU" sz="1400" b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279,8</a:t>
                      </a:r>
                      <a:endParaRPr lang="ru-RU" sz="1400" b="1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2016/2017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2126,7</a:t>
                      </a:r>
                      <a:endParaRPr lang="ru-RU" sz="1400" b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656,2</a:t>
                      </a: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1074,1</a:t>
                      </a: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135,4</a:t>
                      </a: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261,0</a:t>
                      </a: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2017/2018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2125,5</a:t>
                      </a:r>
                      <a:endParaRPr lang="ru-RU" sz="1400" b="1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662,7</a:t>
                      </a: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1079,9</a:t>
                      </a: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137,8</a:t>
                      </a: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245,1</a:t>
                      </a: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981" y="5953225"/>
            <a:ext cx="290194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05" y="1810004"/>
            <a:ext cx="9537032" cy="495174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1281189"/>
            <a:ext cx="10710452" cy="8363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Образовательные организации, реализующие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УГПС  44.00.00 </a:t>
            </a: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Образование и педагогические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науки</a:t>
            </a:r>
            <a:endParaRPr lang="ru-RU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1281189"/>
            <a:ext cx="10710452" cy="8363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Характеристика </a:t>
            </a: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образовательных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организаций СПО, реализующих ОП по УГПС 44.00.00 Образование и педагогические науки  - 450 ПОО</a:t>
            </a:r>
            <a:endParaRPr lang="ru-RU" sz="1400" dirty="0">
              <a:solidFill>
                <a:srgbClr val="003399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3217017"/>
              </p:ext>
            </p:extLst>
          </p:nvPr>
        </p:nvGraphicFramePr>
        <p:xfrm>
          <a:off x="1021931" y="2410961"/>
          <a:ext cx="10007016" cy="364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24204"/>
              </p:ext>
            </p:extLst>
          </p:nvPr>
        </p:nvGraphicFramePr>
        <p:xfrm>
          <a:off x="230604" y="2614863"/>
          <a:ext cx="11111163" cy="375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23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1281189"/>
            <a:ext cx="10710452" cy="8363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Распределение образовательных организаций по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федеральным округам</a:t>
            </a:r>
            <a:endParaRPr lang="ru-RU" sz="1400" dirty="0">
              <a:solidFill>
                <a:srgbClr val="003399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7018699"/>
              </p:ext>
            </p:extLst>
          </p:nvPr>
        </p:nvGraphicFramePr>
        <p:xfrm>
          <a:off x="1021931" y="2410961"/>
          <a:ext cx="10007016" cy="364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261385"/>
              </p:ext>
            </p:extLst>
          </p:nvPr>
        </p:nvGraphicFramePr>
        <p:xfrm>
          <a:off x="852834" y="1917032"/>
          <a:ext cx="10224240" cy="462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85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448888"/>
            <a:ext cx="10710452" cy="108896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Выпуск специалистов со средним профессиональным образованием по специальностям 44.00.00 Образование и педагогические науки</a:t>
            </a:r>
            <a:endParaRPr lang="ru-RU" sz="1400" dirty="0">
              <a:solidFill>
                <a:srgbClr val="003399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70902607"/>
              </p:ext>
            </p:extLst>
          </p:nvPr>
        </p:nvGraphicFramePr>
        <p:xfrm>
          <a:off x="1021931" y="4924926"/>
          <a:ext cx="10007016" cy="113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45212730"/>
              </p:ext>
            </p:extLst>
          </p:nvPr>
        </p:nvGraphicFramePr>
        <p:xfrm>
          <a:off x="852834" y="4580021"/>
          <a:ext cx="10115511" cy="246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29046"/>
              </p:ext>
            </p:extLst>
          </p:nvPr>
        </p:nvGraphicFramePr>
        <p:xfrm>
          <a:off x="826169" y="2462461"/>
          <a:ext cx="10539662" cy="3048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5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5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638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19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720000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Всего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1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1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Государственные </a:t>
                      </a: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200" b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муниципальные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1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1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Частные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1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7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% общему числу выпускников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% общему числу выпускников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% общему числу выпускников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37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600" b="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27,11</a:t>
                      </a:r>
                      <a:endParaRPr lang="ru-RU" sz="1600" b="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6,08</a:t>
                      </a:r>
                      <a:endParaRPr lang="ru-RU" sz="1600" b="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27,0</a:t>
                      </a:r>
                      <a:endParaRPr lang="ru-RU" sz="1600" b="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6,57</a:t>
                      </a:r>
                      <a:endParaRPr lang="ru-RU" sz="1600" b="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1600" b="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1600" b="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600" b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29,2</a:t>
                      </a: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6,23</a:t>
                      </a: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29,0</a:t>
                      </a: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6,75</a:t>
                      </a: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0,20</a:t>
                      </a: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0,51</a:t>
                      </a:r>
                    </a:p>
                  </a:txBody>
                  <a:tcPr marL="68580" marR="68580" marT="0" marB="0" anchor="ctr">
                    <a:solidFill>
                      <a:srgbClr val="9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6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 b="0">
                        <a:solidFill>
                          <a:srgbClr val="00006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35,0</a:t>
                      </a: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6,9</a:t>
                      </a: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34,7</a:t>
                      </a: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7,5</a:t>
                      </a: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0,30</a:t>
                      </a: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0,68</a:t>
                      </a:r>
                    </a:p>
                  </a:txBody>
                  <a:tcPr marL="68580" marR="68580" marT="0" marB="0" anchor="ctr">
                    <a:solidFill>
                      <a:srgbClr val="C1D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0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457201"/>
            <a:ext cx="10710452" cy="92286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Численность студентов по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специальностям 44.00.00 Образование и педагогические науки</a:t>
            </a:r>
            <a:endParaRPr lang="ru-RU" sz="1400" dirty="0">
              <a:solidFill>
                <a:srgbClr val="003399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53162320"/>
              </p:ext>
            </p:extLst>
          </p:nvPr>
        </p:nvGraphicFramePr>
        <p:xfrm>
          <a:off x="1021931" y="2410961"/>
          <a:ext cx="10007016" cy="364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88515709"/>
              </p:ext>
            </p:extLst>
          </p:nvPr>
        </p:nvGraphicFramePr>
        <p:xfrm>
          <a:off x="-1041400" y="1499938"/>
          <a:ext cx="11516895" cy="510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78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36998" y="1281189"/>
            <a:ext cx="10710452" cy="8363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Распределение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специальностей</a:t>
            </a:r>
            <a:endParaRPr lang="ru-RU" sz="1400" dirty="0">
              <a:solidFill>
                <a:srgbClr val="003399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25318056"/>
              </p:ext>
            </p:extLst>
          </p:nvPr>
        </p:nvGraphicFramePr>
        <p:xfrm>
          <a:off x="1021931" y="2410961"/>
          <a:ext cx="10007016" cy="364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05779478"/>
              </p:ext>
            </p:extLst>
          </p:nvPr>
        </p:nvGraphicFramePr>
        <p:xfrm>
          <a:off x="189247" y="1850506"/>
          <a:ext cx="11016164" cy="491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06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89956" y="515830"/>
            <a:ext cx="10657494" cy="112177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Распределение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специальностей по федеральным округам</a:t>
            </a:r>
            <a:endParaRPr lang="ru-RU" sz="1400" dirty="0">
              <a:solidFill>
                <a:srgbClr val="003399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84466005"/>
              </p:ext>
            </p:extLst>
          </p:nvPr>
        </p:nvGraphicFramePr>
        <p:xfrm>
          <a:off x="1021931" y="2410961"/>
          <a:ext cx="10007016" cy="364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2874"/>
              </p:ext>
            </p:extLst>
          </p:nvPr>
        </p:nvGraphicFramePr>
        <p:xfrm>
          <a:off x="194837" y="1850636"/>
          <a:ext cx="11628203" cy="460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9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9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98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09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20000"/>
                      <a:r>
                        <a:rPr lang="ru-RU" sz="1200" dirty="0" smtClean="0"/>
                        <a:t>Приволжский ФО</a:t>
                      </a:r>
                      <a:endParaRPr lang="ru-RU" sz="1200" dirty="0"/>
                    </a:p>
                  </a:txBody>
                  <a:tcPr anchor="ctr"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Южный ФО</a:t>
                      </a:r>
                      <a:endParaRPr lang="ru-RU" sz="1200" dirty="0"/>
                    </a:p>
                  </a:txBody>
                  <a:tcPr anchor="ctr"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Центральный ФО</a:t>
                      </a:r>
                      <a:endParaRPr lang="ru-RU" sz="1200" dirty="0"/>
                    </a:p>
                  </a:txBody>
                  <a:tcPr anchor="ctr"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Уральский ФО</a:t>
                      </a:r>
                      <a:endParaRPr lang="ru-RU" sz="1200" dirty="0"/>
                    </a:p>
                  </a:txBody>
                  <a:tcPr anchor="ctr"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Сибирский ФО</a:t>
                      </a:r>
                      <a:endParaRPr lang="ru-RU" sz="1200" dirty="0"/>
                    </a:p>
                  </a:txBody>
                  <a:tcPr anchor="ctr"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Северо-Кавказский ФО</a:t>
                      </a:r>
                      <a:endParaRPr lang="ru-RU" sz="1200" dirty="0"/>
                    </a:p>
                  </a:txBody>
                  <a:tcPr anchor="ctr"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Северо-Западный ФО</a:t>
                      </a:r>
                      <a:endParaRPr lang="ru-RU" sz="1200" dirty="0"/>
                    </a:p>
                  </a:txBody>
                  <a:tcPr anchor="ctr">
                    <a:solidFill>
                      <a:srgbClr val="737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Дальневос</a:t>
                      </a:r>
                      <a:r>
                        <a:rPr lang="ru-RU" sz="1200" dirty="0" smtClean="0"/>
                        <a:t>-точный ФО</a:t>
                      </a:r>
                      <a:endParaRPr lang="ru-RU" sz="1200" dirty="0"/>
                    </a:p>
                  </a:txBody>
                  <a:tcPr anchor="ctr">
                    <a:solidFill>
                      <a:srgbClr val="737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90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61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47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55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28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30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16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Преподавание в начальных классах</a:t>
                      </a:r>
                    </a:p>
                  </a:txBody>
                  <a:tcPr marL="0" marR="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67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59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30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47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30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Физическая культура</a:t>
                      </a:r>
                    </a:p>
                  </a:txBody>
                  <a:tcPr marL="0" marR="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19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28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9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Педагогика дополнительного образования</a:t>
                      </a:r>
                    </a:p>
                  </a:txBody>
                  <a:tcPr marL="0" marR="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20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18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Коррекционная педагогика в начальном образовании</a:t>
                      </a:r>
                    </a:p>
                  </a:txBody>
                  <a:tcPr marL="0" marR="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Специальное дошкольное образование</a:t>
                      </a:r>
                    </a:p>
                  </a:txBody>
                  <a:tcPr marL="0" marR="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17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17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Профессиональное обучение</a:t>
                      </a:r>
                    </a:p>
                  </a:txBody>
                  <a:tcPr marL="0" marR="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19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16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10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Музыкальное образование</a:t>
                      </a:r>
                    </a:p>
                  </a:txBody>
                  <a:tcPr marL="0" marR="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Изобразительное искусство и черчение</a:t>
                      </a:r>
                    </a:p>
                  </a:txBody>
                  <a:tcPr marL="0" marR="0" marT="0" marB="0"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C1D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Адаптивная физическая культура</a:t>
                      </a:r>
                    </a:p>
                  </a:txBody>
                  <a:tcPr marL="0" marR="0" marT="0" marB="0"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rgbClr val="9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2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758</Words>
  <Application>Microsoft Office PowerPoint</Application>
  <PresentationFormat>Широкоэкранный</PresentationFormat>
  <Paragraphs>268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1_Тема Office</vt:lpstr>
      <vt:lpstr>2_Тема Office</vt:lpstr>
      <vt:lpstr>Презентация PowerPoint</vt:lpstr>
      <vt:lpstr>   </vt:lpstr>
      <vt:lpstr>   </vt:lpstr>
      <vt:lpstr>   </vt:lpstr>
      <vt:lpstr>   </vt:lpstr>
      <vt:lpstr>Презентация PowerPoint</vt:lpstr>
      <vt:lpstr>   </vt:lpstr>
      <vt:lpstr>   </vt:lpstr>
      <vt:lpstr>   </vt:lpstr>
      <vt:lpstr> 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МПГУ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Комарницкая Елена Анатольевна</cp:lastModifiedBy>
  <cp:revision>161</cp:revision>
  <dcterms:created xsi:type="dcterms:W3CDTF">2019-01-31T07:56:19Z</dcterms:created>
  <dcterms:modified xsi:type="dcterms:W3CDTF">2019-11-20T15:15:49Z</dcterms:modified>
</cp:coreProperties>
</file>